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2.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mj-lt"/>
                <a:ea typeface="+mj-ea"/>
                <a:cs typeface="+mj-cs"/>
                <a:sym typeface="Helvetica"/>
              </a:defRPr>
            </a:lvl1pPr>
          </a:lstStyle>
          <a:p>
            <a:pPr/>
            <a:r>
              <a:t>–Johnny Appleseed</a:t>
            </a:r>
          </a:p>
        </p:txBody>
      </p:sp>
      <p:sp>
        <p:nvSpPr>
          <p:cNvPr id="94" name="“Type a quote here.”"/>
          <p:cNvSpPr txBox="1"/>
          <p:nvPr>
            <p:ph type="body" sz="quarter" idx="22"/>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812800" y="0"/>
            <a:ext cx="15232066" cy="10160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1606550" y="635000"/>
            <a:ext cx="9779000" cy="652272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717800" y="635000"/>
            <a:ext cx="12357100" cy="8238067"/>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b="0" sz="6000">
                <a:solidFill>
                  <a:srgbClr val="000000"/>
                </a:solidFill>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533900" y="2603500"/>
            <a:ext cx="942975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680200" y="5026947"/>
            <a:ext cx="6057901" cy="4040705"/>
          </a:xfrm>
          <a:prstGeom prst="rect">
            <a:avLst/>
          </a:prstGeom>
        </p:spPr>
        <p:txBody>
          <a:bodyPr lIns="91439" tIns="45719" rIns="91439" bIns="45719" anchor="t">
            <a:noAutofit/>
          </a:bodyPr>
          <a:lstStyle/>
          <a:p>
            <a:pPr/>
          </a:p>
        </p:txBody>
      </p:sp>
      <p:sp>
        <p:nvSpPr>
          <p:cNvPr id="84" name="Image"/>
          <p:cNvSpPr/>
          <p:nvPr>
            <p:ph type="pic" sz="quarter" idx="22"/>
          </p:nvPr>
        </p:nvSpPr>
        <p:spPr>
          <a:xfrm>
            <a:off x="6502400" y="886747"/>
            <a:ext cx="5867400" cy="3911601"/>
          </a:xfrm>
          <a:prstGeom prst="rect">
            <a:avLst/>
          </a:prstGeom>
        </p:spPr>
        <p:txBody>
          <a:bodyPr lIns="91439" tIns="45719" rIns="91439" bIns="45719" anchor="t">
            <a:noAutofit/>
          </a:bodyPr>
          <a:lstStyle/>
          <a:p>
            <a:pPr/>
          </a:p>
        </p:txBody>
      </p:sp>
      <p:sp>
        <p:nvSpPr>
          <p:cNvPr id="85" name="Image"/>
          <p:cNvSpPr/>
          <p:nvPr>
            <p:ph type="pic" idx="23"/>
          </p:nvPr>
        </p:nvSpPr>
        <p:spPr>
          <a:xfrm>
            <a:off x="-2374900" y="889000"/>
            <a:ext cx="11976100" cy="7984067"/>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1pPr>
      <a:lvl2pPr marL="0" marR="0" indent="228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2pPr>
      <a:lvl3pPr marL="0" marR="0" indent="457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3pPr>
      <a:lvl4pPr marL="0" marR="0" indent="685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4pPr>
      <a:lvl5pPr marL="0" marR="0" indent="9144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5pPr>
      <a:lvl6pPr marL="0" marR="0" indent="11430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6pPr>
      <a:lvl7pPr marL="0" marR="0" indent="13716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7pPr>
      <a:lvl8pPr marL="0" marR="0" indent="16002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8pPr>
      <a:lvl9pPr marL="0" marR="0" indent="1828800" algn="ctr" defTabSz="584200" rtl="0" latinLnBrk="0">
        <a:lnSpc>
          <a:spcPct val="100000"/>
        </a:lnSpc>
        <a:spcBef>
          <a:spcPts val="0"/>
        </a:spcBef>
        <a:spcAft>
          <a:spcPts val="0"/>
        </a:spcAft>
        <a:buClrTx/>
        <a:buSzTx/>
        <a:buFontTx/>
        <a:buNone/>
        <a:tabLst/>
        <a:defRPr b="1" baseline="0" cap="none" i="0" spc="0" strike="noStrike" sz="8000" u="none">
          <a:solidFill>
            <a:srgbClr val="800000"/>
          </a:solidFill>
          <a:uFillTx/>
          <a:latin typeface="+mj-lt"/>
          <a:ea typeface="+mj-ea"/>
          <a:cs typeface="+mj-cs"/>
          <a:sym typeface="Helvetica"/>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bradford-delong.com" TargetMode="External"/><Relationship Id="rId3" Type="http://schemas.openxmlformats.org/officeDocument/2006/relationships/hyperlink" Target="mailto:brad.delong@gmail.com" TargetMode="External"/><Relationship Id="rId4" Type="http://schemas.openxmlformats.org/officeDocument/2006/relationships/hyperlink" Target="https://www.icloud.com/keynote/0nINl20q2hWRDnARhzSkxfbWw" TargetMode="External"/><Relationship Id="rId5" Type="http://schemas.openxmlformats.org/officeDocument/2006/relationships/hyperlink" Target="https://github.com/braddelong/public-files/blob/master/lecture-optional-liberal-education.pptx" TargetMode="External"/><Relationship Id="rId6" Type="http://schemas.openxmlformats.org/officeDocument/2006/relationships/hyperlink" Target="http://www.bradford-delong.com/2018/06/lecture-a-liberal-education.html"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mzn.to/1PvCcdN" TargetMode="External"/><Relationship Id="rId3" Type="http://schemas.openxmlformats.org/officeDocument/2006/relationships/hyperlink" Target="http://tinyurl.com/n58rjc6" TargetMode="External"/><Relationship Id="rId4" Type="http://schemas.openxmlformats.org/officeDocument/2006/relationships/hyperlink" Target="http://amzn.to/1nhoXXp" TargetMode="External"/><Relationship Id="rId5" Type="http://schemas.openxmlformats.org/officeDocument/2006/relationships/hyperlink" Target="http://amzn.to/1PepdkP" TargetMode="External"/><Relationship Id="rId6" Type="http://schemas.openxmlformats.org/officeDocument/2006/relationships/hyperlink" Target="http://amzn.to/1nhCkXy" TargetMode="External"/><Relationship Id="rId7" Type="http://schemas.openxmlformats.org/officeDocument/2006/relationships/hyperlink" Target="http://tinyurl.com/z9uyqy" TargetMode="External"/><Relationship Id="rId8" Type="http://schemas.openxmlformats.org/officeDocument/2006/relationships/hyperlink" Target="http://amzn.to/1Sd0uhv" TargetMode="External"/><Relationship Id="rId9" Type="http://schemas.openxmlformats.org/officeDocument/2006/relationships/hyperlink" Target="http://amzn.to/1nhCA94" TargetMode="External"/><Relationship Id="rId10" Type="http://schemas.openxmlformats.org/officeDocument/2006/relationships/image" Target="../media/image1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 Id="rId3" Type="http://schemas.openxmlformats.org/officeDocument/2006/relationships/hyperlink" Target="http://zacharybleemer.com/wp-content/uploads/2020/04/Return_to_Economics.pdf"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Lecture 0.3.O.1.…"/>
          <p:cNvSpPr txBox="1"/>
          <p:nvPr>
            <p:ph type="ctrTitle"/>
          </p:nvPr>
        </p:nvSpPr>
        <p:spPr>
          <a:prstGeom prst="rect">
            <a:avLst/>
          </a:prstGeom>
        </p:spPr>
        <p:txBody>
          <a:bodyPr/>
          <a:lstStyle/>
          <a:p>
            <a:pPr>
              <a:defRPr sz="5500"/>
            </a:pPr>
            <a:r>
              <a:t>Lecture 0.3.O.1.</a:t>
            </a:r>
          </a:p>
          <a:p>
            <a:pPr/>
            <a:r>
              <a:t>A Liberal Education</a:t>
            </a:r>
          </a:p>
        </p:txBody>
      </p:sp>
      <p:sp>
        <p:nvSpPr>
          <p:cNvPr id="120" name="J. Bradford Delong…"/>
          <p:cNvSpPr txBox="1"/>
          <p:nvPr>
            <p:ph type="subTitle" sz="half" idx="1"/>
          </p:nvPr>
        </p:nvSpPr>
        <p:spPr>
          <a:xfrm>
            <a:off x="1270000" y="5029200"/>
            <a:ext cx="10464800" cy="4174126"/>
          </a:xfrm>
          <a:prstGeom prst="rect">
            <a:avLst/>
          </a:prstGeom>
        </p:spPr>
        <p:txBody>
          <a:bodyPr/>
          <a:lstStyle/>
          <a:p>
            <a:pPr defTabSz="362204">
              <a:defRPr sz="1984"/>
            </a:pPr>
          </a:p>
          <a:p>
            <a:pPr defTabSz="362204">
              <a:defRPr sz="1984"/>
            </a:pPr>
          </a:p>
          <a:p>
            <a:pPr defTabSz="362204">
              <a:defRPr sz="1984"/>
            </a:pPr>
            <a:r>
              <a:t>J. Bradford Delong</a:t>
            </a:r>
          </a:p>
          <a:p>
            <a:pPr defTabSz="362204">
              <a:defRPr sz="1984"/>
            </a:pPr>
            <a:r>
              <a:rPr u="sng">
                <a:hlinkClick r:id="rId2" invalidUrl="" action="" tgtFrame="" tooltip="" history="1" highlightClick="0" endSnd="0"/>
              </a:rPr>
              <a:t>http://bradford-delong.com</a:t>
            </a:r>
          </a:p>
          <a:p>
            <a:pPr defTabSz="362204">
              <a:defRPr sz="1984"/>
            </a:pPr>
            <a:r>
              <a:rPr u="sng">
                <a:hlinkClick r:id="rId3" invalidUrl="" action="" tgtFrame="" tooltip="" history="1" highlightClick="0" endSnd="0"/>
              </a:rPr>
              <a:t>brad.delong@gmail.com</a:t>
            </a:r>
          </a:p>
          <a:p>
            <a:pPr defTabSz="362204">
              <a:defRPr sz="1984"/>
            </a:pPr>
            <a:r>
              <a:t>@delong</a:t>
            </a:r>
          </a:p>
          <a:p>
            <a:pPr defTabSz="362204">
              <a:defRPr sz="1984"/>
            </a:pPr>
          </a:p>
          <a:p>
            <a:pPr defTabSz="362204">
              <a:defRPr sz="1984"/>
            </a:pPr>
            <a:r>
              <a:t>2020-05-17 last updated</a:t>
            </a:r>
          </a:p>
          <a:p>
            <a:pPr defTabSz="362204">
              <a:defRPr sz="1984"/>
            </a:pPr>
          </a:p>
          <a:p>
            <a:pPr defTabSz="362204">
              <a:defRPr sz="1984"/>
            </a:pPr>
            <a:r>
              <a:t>key: &lt;</a:t>
            </a:r>
            <a:r>
              <a:rPr u="sng">
                <a:hlinkClick r:id="rId4" invalidUrl="" action="" tgtFrame="" tooltip="" history="1" highlightClick="0" endSnd="0"/>
              </a:rPr>
              <a:t>https://www.icloud.com/keynote/0nINl20q2hWRDnARhzSkxfbWw</a:t>
            </a:r>
            <a:r>
              <a:t>&gt;</a:t>
            </a:r>
          </a:p>
          <a:p>
            <a:pPr defTabSz="362204">
              <a:defRPr sz="1984"/>
            </a:pPr>
            <a:r>
              <a:t>github: &lt;</a:t>
            </a:r>
            <a:r>
              <a:rPr u="sng">
                <a:hlinkClick r:id="rId5" invalidUrl="" action="" tgtFrame="" tooltip="" history="1" highlightClick="0" endSnd="0"/>
              </a:rPr>
              <a:t>https://github.com/braddelong/public-files/blob/master/lecture-optional-liberal-education.pptx</a:t>
            </a:r>
            <a:r>
              <a:t>&gt;</a:t>
            </a:r>
          </a:p>
          <a:p>
            <a:pPr defTabSz="362204">
              <a:defRPr sz="1984"/>
            </a:pPr>
            <a:r>
              <a:t>html: &lt;</a:t>
            </a:r>
            <a:r>
              <a:rPr u="sng">
                <a:hlinkClick r:id="rId6" invalidUrl="" action="" tgtFrame="" tooltip="" history="1" highlightClick="0" endSnd="0"/>
              </a:rPr>
              <a:t>http://www.bradford-delong.com/2018/06/lecture-a-liberal-education.html</a:t>
            </a:r>
            <a:r>
              <a:t>&gt;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In my extended family, three people who were, are, or look like they are headed not for the top 1% but the top 0.1%……"/>
          <p:cNvSpPr txBox="1"/>
          <p:nvPr>
            <p:ph type="body" sz="half" idx="1"/>
          </p:nvPr>
        </p:nvSpPr>
        <p:spPr>
          <a:xfrm>
            <a:off x="144877" y="7115321"/>
            <a:ext cx="12715046" cy="2092180"/>
          </a:xfrm>
          <a:prstGeom prst="rect">
            <a:avLst/>
          </a:prstGeom>
        </p:spPr>
        <p:txBody>
          <a:bodyPr anchor="t"/>
          <a:lstStyle/>
          <a:p>
            <a:pPr marL="378761" indent="-339470" defTabSz="905255">
              <a:spcBef>
                <a:spcPts val="400"/>
              </a:spcBef>
              <a:buClr>
                <a:srgbClr val="000000"/>
              </a:buClr>
              <a:buSzPct val="100000"/>
              <a:buFont typeface="Arial"/>
              <a:defRPr sz="2079">
                <a:uFill>
                  <a:solidFill>
                    <a:srgbClr val="000000"/>
                  </a:solidFill>
                </a:uFill>
                <a:latin typeface="Times New Roman"/>
                <a:ea typeface="Times New Roman"/>
                <a:cs typeface="Times New Roman"/>
                <a:sym typeface="Times New Roman"/>
              </a:defRPr>
            </a:pPr>
            <a:r>
              <a:t>In my extended family, three people who were, are, or look like they are headed not for the top 1% but the top 0.1%…</a:t>
            </a:r>
          </a:p>
          <a:p>
            <a:pPr marL="378761" indent="-339470" defTabSz="905255">
              <a:spcBef>
                <a:spcPts val="400"/>
              </a:spcBef>
              <a:buClr>
                <a:srgbClr val="000000"/>
              </a:buClr>
              <a:buSzPct val="100000"/>
              <a:buFont typeface="Arial"/>
              <a:defRPr sz="2079">
                <a:uFill>
                  <a:solidFill>
                    <a:srgbClr val="000000"/>
                  </a:solidFill>
                </a:uFill>
                <a:latin typeface="Times New Roman"/>
                <a:ea typeface="Times New Roman"/>
                <a:cs typeface="Times New Roman"/>
                <a:sym typeface="Times New Roman"/>
              </a:defRPr>
            </a:pPr>
            <a:r>
              <a:t>construction and chemical engineering—ultimately pollution control—“smart money” on Wall Street managing the flow of financing of investment, “the industry” as they call it in LA…</a:t>
            </a:r>
          </a:p>
          <a:p>
            <a:pPr marL="378761" indent="-339470" defTabSz="905255">
              <a:spcBef>
                <a:spcPts val="400"/>
              </a:spcBef>
              <a:buClr>
                <a:srgbClr val="000000"/>
              </a:buClr>
              <a:buSzPct val="100000"/>
              <a:buFont typeface="Arial"/>
              <a:defRPr sz="2079">
                <a:uFill>
                  <a:solidFill>
                    <a:srgbClr val="000000"/>
                  </a:solidFill>
                </a:uFill>
                <a:latin typeface="Times New Roman"/>
                <a:ea typeface="Times New Roman"/>
                <a:cs typeface="Times New Roman"/>
                <a:sym typeface="Times New Roman"/>
              </a:defRPr>
            </a:pPr>
            <a:r>
              <a:t>Learning how to deal socially as an outsider at Harvard in the 1920s, historical source analysis in the 1980s, messing around in Dartmouth AV in the 1990s</a:t>
            </a:r>
          </a:p>
        </p:txBody>
      </p:sp>
      <p:sp>
        <p:nvSpPr>
          <p:cNvPr id="156"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157" name="Image" descr="Image"/>
          <p:cNvPicPr>
            <a:picLocks noChangeAspect="0"/>
          </p:cNvPicPr>
          <p:nvPr/>
        </p:nvPicPr>
        <p:blipFill>
          <a:blip r:embed="rId2">
            <a:extLst/>
          </a:blip>
          <a:srcRect l="0" t="0" r="0" b="21142"/>
          <a:stretch>
            <a:fillRect/>
          </a:stretch>
        </p:blipFill>
        <p:spPr>
          <a:xfrm>
            <a:off x="580769" y="3012834"/>
            <a:ext cx="3901441" cy="4050277"/>
          </a:xfrm>
          <a:prstGeom prst="rect">
            <a:avLst/>
          </a:prstGeom>
          <a:ln w="12700">
            <a:miter lim="400000"/>
          </a:ln>
        </p:spPr>
      </p:pic>
      <p:pic>
        <p:nvPicPr>
          <p:cNvPr id="158" name="chris_delong_-_Google_Search.png" descr="chris_delong_-_Google_Search.png"/>
          <p:cNvPicPr>
            <a:picLocks noChangeAspect="0"/>
          </p:cNvPicPr>
          <p:nvPr/>
        </p:nvPicPr>
        <p:blipFill>
          <a:blip r:embed="rId3">
            <a:extLst/>
          </a:blip>
          <a:srcRect l="0" t="0" r="0" b="20998"/>
          <a:stretch>
            <a:fillRect/>
          </a:stretch>
        </p:blipFill>
        <p:spPr>
          <a:xfrm>
            <a:off x="4513579" y="3022199"/>
            <a:ext cx="3901442" cy="4057658"/>
          </a:xfrm>
          <a:prstGeom prst="rect">
            <a:avLst/>
          </a:prstGeom>
          <a:ln w="12700">
            <a:miter lim="400000"/>
          </a:ln>
        </p:spPr>
      </p:pic>
      <p:pic>
        <p:nvPicPr>
          <p:cNvPr id="159" name="Air_pollution_in_thermal_power_plants.png" descr="Air_pollution_in_thermal_power_plants.png"/>
          <p:cNvPicPr>
            <a:picLocks noChangeAspect="0"/>
          </p:cNvPicPr>
          <p:nvPr/>
        </p:nvPicPr>
        <p:blipFill>
          <a:blip r:embed="rId4">
            <a:extLst/>
          </a:blip>
          <a:srcRect l="0" t="0" r="0" b="53439"/>
          <a:stretch>
            <a:fillRect/>
          </a:stretch>
        </p:blipFill>
        <p:spPr>
          <a:xfrm>
            <a:off x="8457478" y="1403336"/>
            <a:ext cx="3895361" cy="1600807"/>
          </a:xfrm>
          <a:prstGeom prst="rect">
            <a:avLst/>
          </a:prstGeom>
          <a:ln w="12700">
            <a:miter lim="400000"/>
          </a:ln>
        </p:spPr>
      </p:pic>
      <p:pic>
        <p:nvPicPr>
          <p:cNvPr id="160" name="Image" descr="Image"/>
          <p:cNvPicPr>
            <a:picLocks noChangeAspect="1"/>
          </p:cNvPicPr>
          <p:nvPr/>
        </p:nvPicPr>
        <p:blipFill>
          <a:blip r:embed="rId5">
            <a:extLst/>
          </a:blip>
          <a:srcRect l="0" t="0" r="0" b="21306"/>
          <a:stretch>
            <a:fillRect/>
          </a:stretch>
        </p:blipFill>
        <p:spPr>
          <a:xfrm>
            <a:off x="8458009" y="3023276"/>
            <a:ext cx="3897588" cy="4041865"/>
          </a:xfrm>
          <a:prstGeom prst="rect">
            <a:avLst/>
          </a:prstGeom>
          <a:ln w="12700">
            <a:miter lim="400000"/>
          </a:ln>
        </p:spPr>
      </p:pic>
      <p:pic>
        <p:nvPicPr>
          <p:cNvPr id="161" name="Image" descr="Image"/>
          <p:cNvPicPr>
            <a:picLocks noChangeAspect="1"/>
          </p:cNvPicPr>
          <p:nvPr/>
        </p:nvPicPr>
        <p:blipFill>
          <a:blip r:embed="rId6">
            <a:extLst/>
          </a:blip>
          <a:srcRect l="0" t="0" r="0" b="27487"/>
          <a:stretch>
            <a:fillRect/>
          </a:stretch>
        </p:blipFill>
        <p:spPr>
          <a:xfrm>
            <a:off x="591906" y="1413173"/>
            <a:ext cx="3879008" cy="1652814"/>
          </a:xfrm>
          <a:prstGeom prst="rect">
            <a:avLst/>
          </a:prstGeom>
          <a:ln w="12700">
            <a:miter lim="400000"/>
          </a:ln>
        </p:spPr>
      </p:pic>
      <p:pic>
        <p:nvPicPr>
          <p:cNvPr id="162" name="Image" descr="Image"/>
          <p:cNvPicPr>
            <a:picLocks noChangeAspect="1"/>
          </p:cNvPicPr>
          <p:nvPr/>
        </p:nvPicPr>
        <p:blipFill>
          <a:blip r:embed="rId7">
            <a:extLst/>
          </a:blip>
          <a:stretch>
            <a:fillRect/>
          </a:stretch>
        </p:blipFill>
        <p:spPr>
          <a:xfrm>
            <a:off x="4513579" y="1415181"/>
            <a:ext cx="3901283" cy="1501549"/>
          </a:xfrm>
          <a:prstGeom prst="rect">
            <a:avLst/>
          </a:prstGeom>
          <a:ln w="12700">
            <a:miter lim="400000"/>
          </a:ln>
        </p:spPr>
      </p:pic>
      <p:pic>
        <p:nvPicPr>
          <p:cNvPr id="163" name="Image" descr="Image"/>
          <p:cNvPicPr>
            <a:picLocks noChangeAspect="1"/>
          </p:cNvPicPr>
          <p:nvPr/>
        </p:nvPicPr>
        <p:blipFill>
          <a:blip r:embed="rId8">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What was valuable?:…"/>
          <p:cNvSpPr txBox="1"/>
          <p:nvPr>
            <p:ph type="body" sz="half" idx="1"/>
          </p:nvPr>
        </p:nvSpPr>
        <p:spPr>
          <a:xfrm>
            <a:off x="144877" y="7115321"/>
            <a:ext cx="12715046" cy="2092180"/>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What was valuable?:</a:t>
            </a:r>
          </a:p>
          <a:p>
            <a:pPr lvl="1" marL="622300" indent="-311150" defTabSz="408940">
              <a:spcBef>
                <a:spcPts val="1200"/>
              </a:spcBef>
              <a:defRPr sz="2520">
                <a:latin typeface="Times New Roman"/>
                <a:ea typeface="Times New Roman"/>
                <a:cs typeface="Times New Roman"/>
                <a:sym typeface="Times New Roman"/>
              </a:defRPr>
            </a:pPr>
            <a:r>
              <a:t>learning how to deal socially as a (relative) outsider at Harvard in the 1920s, </a:t>
            </a:r>
          </a:p>
          <a:p>
            <a:pPr lvl="1" marL="622300" indent="-311150" defTabSz="408940">
              <a:spcBef>
                <a:spcPts val="1200"/>
              </a:spcBef>
              <a:defRPr sz="2520">
                <a:latin typeface="Times New Roman"/>
                <a:ea typeface="Times New Roman"/>
                <a:cs typeface="Times New Roman"/>
                <a:sym typeface="Times New Roman"/>
              </a:defRPr>
            </a:pPr>
            <a:r>
              <a:t>historical-critical source analysis in the 1980s, </a:t>
            </a:r>
          </a:p>
          <a:p>
            <a:pPr lvl="1" marL="622300" indent="-311150" defTabSz="408940">
              <a:spcBef>
                <a:spcPts val="1200"/>
              </a:spcBef>
              <a:defRPr sz="2520">
                <a:latin typeface="Times New Roman"/>
                <a:ea typeface="Times New Roman"/>
                <a:cs typeface="Times New Roman"/>
                <a:sym typeface="Times New Roman"/>
              </a:defRPr>
            </a:pPr>
            <a:r>
              <a:t>messing around with Dartmouth AV in the 1990s</a:t>
            </a:r>
          </a:p>
        </p:txBody>
      </p:sp>
      <p:sp>
        <p:nvSpPr>
          <p:cNvPr id="166" name="It is Not the “Technical” Training That Is the Most Valuable"/>
          <p:cNvSpPr txBox="1"/>
          <p:nvPr>
            <p:ph type="title"/>
          </p:nvPr>
        </p:nvSpPr>
        <p:spPr>
          <a:xfrm>
            <a:off x="152400" y="-109515"/>
            <a:ext cx="12700000" cy="1528224"/>
          </a:xfrm>
          <a:prstGeom prst="rect">
            <a:avLst/>
          </a:prstGeom>
        </p:spPr>
        <p:txBody>
          <a:bodyPr/>
          <a:lstStyle>
            <a:lvl1pPr defTabSz="274574">
              <a:defRPr sz="4700">
                <a:solidFill>
                  <a:srgbClr val="000080"/>
                </a:solidFill>
              </a:defRPr>
            </a:lvl1pPr>
          </a:lstStyle>
          <a:p>
            <a:pPr/>
            <a:r>
              <a:t>It is Not the “Technical” Training That Is the Most Valuable</a:t>
            </a:r>
          </a:p>
        </p:txBody>
      </p:sp>
      <p:pic>
        <p:nvPicPr>
          <p:cNvPr id="167" name="Image" descr="Image"/>
          <p:cNvPicPr>
            <a:picLocks noChangeAspect="0"/>
          </p:cNvPicPr>
          <p:nvPr/>
        </p:nvPicPr>
        <p:blipFill>
          <a:blip r:embed="rId2">
            <a:extLst/>
          </a:blip>
          <a:srcRect l="0" t="0" r="0" b="21142"/>
          <a:stretch>
            <a:fillRect/>
          </a:stretch>
        </p:blipFill>
        <p:spPr>
          <a:xfrm>
            <a:off x="580769" y="3012834"/>
            <a:ext cx="3901441" cy="4050277"/>
          </a:xfrm>
          <a:prstGeom prst="rect">
            <a:avLst/>
          </a:prstGeom>
          <a:ln w="12700">
            <a:miter lim="400000"/>
          </a:ln>
        </p:spPr>
      </p:pic>
      <p:pic>
        <p:nvPicPr>
          <p:cNvPr id="168" name="chris_delong_-_Google_Search.png" descr="chris_delong_-_Google_Search.png"/>
          <p:cNvPicPr>
            <a:picLocks noChangeAspect="0"/>
          </p:cNvPicPr>
          <p:nvPr/>
        </p:nvPicPr>
        <p:blipFill>
          <a:blip r:embed="rId3">
            <a:extLst/>
          </a:blip>
          <a:srcRect l="0" t="0" r="0" b="20998"/>
          <a:stretch>
            <a:fillRect/>
          </a:stretch>
        </p:blipFill>
        <p:spPr>
          <a:xfrm>
            <a:off x="4513579" y="3022199"/>
            <a:ext cx="3901442" cy="4057658"/>
          </a:xfrm>
          <a:prstGeom prst="rect">
            <a:avLst/>
          </a:prstGeom>
          <a:ln w="12700">
            <a:miter lim="400000"/>
          </a:ln>
        </p:spPr>
      </p:pic>
      <p:pic>
        <p:nvPicPr>
          <p:cNvPr id="169" name="Air_pollution_in_thermal_power_plants.png" descr="Air_pollution_in_thermal_power_plants.png"/>
          <p:cNvPicPr>
            <a:picLocks noChangeAspect="0"/>
          </p:cNvPicPr>
          <p:nvPr/>
        </p:nvPicPr>
        <p:blipFill>
          <a:blip r:embed="rId4">
            <a:extLst/>
          </a:blip>
          <a:srcRect l="0" t="0" r="0" b="53439"/>
          <a:stretch>
            <a:fillRect/>
          </a:stretch>
        </p:blipFill>
        <p:spPr>
          <a:xfrm>
            <a:off x="8457478" y="1403336"/>
            <a:ext cx="3895361" cy="1600807"/>
          </a:xfrm>
          <a:prstGeom prst="rect">
            <a:avLst/>
          </a:prstGeom>
          <a:ln w="12700">
            <a:miter lim="400000"/>
          </a:ln>
        </p:spPr>
      </p:pic>
      <p:pic>
        <p:nvPicPr>
          <p:cNvPr id="170" name="Image" descr="Image"/>
          <p:cNvPicPr>
            <a:picLocks noChangeAspect="1"/>
          </p:cNvPicPr>
          <p:nvPr/>
        </p:nvPicPr>
        <p:blipFill>
          <a:blip r:embed="rId5">
            <a:extLst/>
          </a:blip>
          <a:srcRect l="0" t="0" r="0" b="21306"/>
          <a:stretch>
            <a:fillRect/>
          </a:stretch>
        </p:blipFill>
        <p:spPr>
          <a:xfrm>
            <a:off x="8458009" y="3023276"/>
            <a:ext cx="3897588" cy="4041865"/>
          </a:xfrm>
          <a:prstGeom prst="rect">
            <a:avLst/>
          </a:prstGeom>
          <a:ln w="12700">
            <a:miter lim="400000"/>
          </a:ln>
        </p:spPr>
      </p:pic>
      <p:pic>
        <p:nvPicPr>
          <p:cNvPr id="171" name="Image" descr="Image"/>
          <p:cNvPicPr>
            <a:picLocks noChangeAspect="1"/>
          </p:cNvPicPr>
          <p:nvPr/>
        </p:nvPicPr>
        <p:blipFill>
          <a:blip r:embed="rId6">
            <a:extLst/>
          </a:blip>
          <a:srcRect l="0" t="0" r="0" b="27487"/>
          <a:stretch>
            <a:fillRect/>
          </a:stretch>
        </p:blipFill>
        <p:spPr>
          <a:xfrm>
            <a:off x="591906" y="1413173"/>
            <a:ext cx="3879008" cy="1652814"/>
          </a:xfrm>
          <a:prstGeom prst="rect">
            <a:avLst/>
          </a:prstGeom>
          <a:ln w="12700">
            <a:miter lim="400000"/>
          </a:ln>
        </p:spPr>
      </p:pic>
      <p:pic>
        <p:nvPicPr>
          <p:cNvPr id="172" name="Image" descr="Image"/>
          <p:cNvPicPr>
            <a:picLocks noChangeAspect="1"/>
          </p:cNvPicPr>
          <p:nvPr/>
        </p:nvPicPr>
        <p:blipFill>
          <a:blip r:embed="rId7">
            <a:extLst/>
          </a:blip>
          <a:stretch>
            <a:fillRect/>
          </a:stretch>
        </p:blipFill>
        <p:spPr>
          <a:xfrm>
            <a:off x="4513579" y="1415181"/>
            <a:ext cx="3901283" cy="1501549"/>
          </a:xfrm>
          <a:prstGeom prst="rect">
            <a:avLst/>
          </a:prstGeom>
          <a:ln w="12700">
            <a:miter lim="400000"/>
          </a:ln>
        </p:spPr>
      </p:pic>
      <p:pic>
        <p:nvPicPr>
          <p:cNvPr id="173" name="Image" descr="Image"/>
          <p:cNvPicPr>
            <a:picLocks noChangeAspect="1"/>
          </p:cNvPicPr>
          <p:nvPr/>
        </p:nvPicPr>
        <p:blipFill>
          <a:blip r:embed="rId8">
            <a:extLst/>
          </a:blip>
          <a:stretch>
            <a:fillRect/>
          </a:stretch>
        </p:blipFill>
        <p:spPr>
          <a:xfrm>
            <a:off x="4513579" y="2743331"/>
            <a:ext cx="3901283" cy="243397"/>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The real learning goal for this course is: economic literacy.…"/>
          <p:cNvSpPr txBox="1"/>
          <p:nvPr>
            <p:ph type="body" idx="1"/>
          </p:nvPr>
        </p:nvSpPr>
        <p:spPr>
          <a:xfrm>
            <a:off x="144877" y="1587500"/>
            <a:ext cx="12700001" cy="7620001"/>
          </a:xfrm>
          <a:prstGeom prst="rect">
            <a:avLst/>
          </a:prstGeom>
        </p:spPr>
        <p:txBody>
          <a:bodyPr anchor="t"/>
          <a:lstStyle/>
          <a:p>
            <a:pPr marL="404495" indent="-404495" defTabSz="531622">
              <a:spcBef>
                <a:spcPts val="1600"/>
              </a:spcBef>
              <a:defRPr sz="3276">
                <a:latin typeface="Times New Roman"/>
                <a:ea typeface="Times New Roman"/>
                <a:cs typeface="Times New Roman"/>
                <a:sym typeface="Times New Roman"/>
              </a:defRPr>
            </a:pPr>
            <a:r>
              <a:t>The real learning goal for this course is: economic literacy. </a:t>
            </a:r>
          </a:p>
          <a:p>
            <a:pPr marL="404495" indent="-404495" defTabSz="531622">
              <a:spcBef>
                <a:spcPts val="1600"/>
              </a:spcBef>
              <a:defRPr sz="3276">
                <a:latin typeface="Times New Roman"/>
                <a:ea typeface="Times New Roman"/>
                <a:cs typeface="Times New Roman"/>
                <a:sym typeface="Times New Roman"/>
              </a:defRPr>
            </a:pPr>
            <a:r>
              <a:t>At the end of the course, students should be able to take any article about the economy, whether in, say, the Financial Times or the Economist or the San Francisco Chronicle or Business Insider or vox.com:</a:t>
            </a:r>
          </a:p>
          <a:p>
            <a:pPr lvl="1" marL="808990" indent="-404495" defTabSz="531622">
              <a:spcBef>
                <a:spcPts val="1600"/>
              </a:spcBef>
              <a:defRPr sz="3276">
                <a:latin typeface="Times New Roman"/>
                <a:ea typeface="Times New Roman"/>
                <a:cs typeface="Times New Roman"/>
                <a:sym typeface="Times New Roman"/>
              </a:defRPr>
            </a:pPr>
            <a:r>
              <a:t>Determine what assertions it is making about</a:t>
            </a:r>
          </a:p>
          <a:p>
            <a:pPr lvl="2" marL="1213485" indent="-404495" defTabSz="531622">
              <a:spcBef>
                <a:spcPts val="1600"/>
              </a:spcBef>
              <a:defRPr sz="3276">
                <a:latin typeface="Times New Roman"/>
                <a:ea typeface="Times New Roman"/>
                <a:cs typeface="Times New Roman"/>
                <a:sym typeface="Times New Roman"/>
              </a:defRPr>
            </a:pPr>
            <a:r>
              <a:t>how the economy works, and </a:t>
            </a:r>
          </a:p>
          <a:p>
            <a:pPr lvl="2" marL="1213485" indent="-404495" defTabSz="531622">
              <a:spcBef>
                <a:spcPts val="1600"/>
              </a:spcBef>
              <a:defRPr sz="3276">
                <a:latin typeface="Times New Roman"/>
                <a:ea typeface="Times New Roman"/>
                <a:cs typeface="Times New Roman"/>
                <a:sym typeface="Times New Roman"/>
              </a:defRPr>
            </a:pPr>
            <a:r>
              <a:t>what the current state of the economy is;</a:t>
            </a:r>
          </a:p>
          <a:p>
            <a:pPr lvl="1" marL="808990" indent="-404495" defTabSz="531622">
              <a:spcBef>
                <a:spcPts val="1600"/>
              </a:spcBef>
              <a:defRPr sz="3276">
                <a:latin typeface="Times New Roman"/>
                <a:ea typeface="Times New Roman"/>
                <a:cs typeface="Times New Roman"/>
                <a:sym typeface="Times New Roman"/>
              </a:defRPr>
            </a:pPr>
            <a:r>
              <a:t>break down those assertions; </a:t>
            </a:r>
          </a:p>
          <a:p>
            <a:pPr lvl="2" marL="1213485" indent="-404495" defTabSz="531622">
              <a:spcBef>
                <a:spcPts val="1600"/>
              </a:spcBef>
              <a:defRPr sz="3276">
                <a:latin typeface="Times New Roman"/>
                <a:ea typeface="Times New Roman"/>
                <a:cs typeface="Times New Roman"/>
                <a:sym typeface="Times New Roman"/>
              </a:defRPr>
            </a:pPr>
            <a:r>
              <a:t>use economic logic and economic models and economic data to analyze them; and </a:t>
            </a:r>
          </a:p>
          <a:p>
            <a:pPr lvl="2" marL="1213485" indent="-404495" defTabSz="531622">
              <a:spcBef>
                <a:spcPts val="1600"/>
              </a:spcBef>
              <a:defRPr sz="3276">
                <a:latin typeface="Times New Roman"/>
                <a:ea typeface="Times New Roman"/>
                <a:cs typeface="Times New Roman"/>
                <a:sym typeface="Times New Roman"/>
              </a:defRPr>
            </a:pPr>
            <a:r>
              <a:t>conclude whether, and under what conditions, the arguments made make sense.</a:t>
            </a:r>
          </a:p>
        </p:txBody>
      </p:sp>
      <p:sp>
        <p:nvSpPr>
          <p:cNvPr id="176" name="Learning Goals: Economic Literacy"/>
          <p:cNvSpPr txBox="1"/>
          <p:nvPr>
            <p:ph type="title"/>
          </p:nvPr>
        </p:nvSpPr>
        <p:spPr>
          <a:xfrm>
            <a:off x="152400" y="15531"/>
            <a:ext cx="12700000" cy="1587501"/>
          </a:xfrm>
          <a:prstGeom prst="rect">
            <a:avLst/>
          </a:prstGeom>
        </p:spPr>
        <p:txBody>
          <a:bodyPr/>
          <a:lstStyle>
            <a:lvl1pPr defTabSz="344677">
              <a:defRPr sz="5899"/>
            </a:lvl1pPr>
          </a:lstStyle>
          <a:p>
            <a:pPr/>
            <a:r>
              <a:t>Learning Goals: Economic Literacy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What will professors teach 2000 years from now?…"/>
          <p:cNvSpPr txBox="1"/>
          <p:nvPr>
            <p:ph type="body" idx="1"/>
          </p:nvPr>
        </p:nvSpPr>
        <p:spPr>
          <a:xfrm>
            <a:off x="144877" y="1587500"/>
            <a:ext cx="12700001" cy="7620001"/>
          </a:xfrm>
          <a:prstGeom prst="rect">
            <a:avLst/>
          </a:prstGeom>
        </p:spPr>
        <p:txBody>
          <a:bodyPr anchor="t"/>
          <a:lstStyle/>
          <a:p>
            <a:pPr>
              <a:spcBef>
                <a:spcPts val="1800"/>
              </a:spcBef>
              <a:defRPr>
                <a:latin typeface="Times New Roman"/>
                <a:ea typeface="Times New Roman"/>
                <a:cs typeface="Times New Roman"/>
                <a:sym typeface="Times New Roman"/>
              </a:defRPr>
            </a:pPr>
            <a:r>
              <a:t>What will professors teach 2000 years from now?</a:t>
            </a:r>
          </a:p>
          <a:p>
            <a:pPr>
              <a:spcBef>
                <a:spcPts val="1800"/>
              </a:spcBef>
              <a:defRPr>
                <a:latin typeface="Times New Roman"/>
                <a:ea typeface="Times New Roman"/>
                <a:cs typeface="Times New Roman"/>
                <a:sym typeface="Times New Roman"/>
              </a:defRPr>
            </a:pPr>
            <a:r>
              <a:t>All of our history will be “ancient history”</a:t>
            </a:r>
          </a:p>
          <a:p>
            <a:pPr>
              <a:spcBef>
                <a:spcPts val="1800"/>
              </a:spcBef>
              <a:defRPr>
                <a:latin typeface="Times New Roman"/>
                <a:ea typeface="Times New Roman"/>
                <a:cs typeface="Times New Roman"/>
                <a:sym typeface="Times New Roman"/>
              </a:defRPr>
            </a:pPr>
            <a:r>
              <a:t>They will focus on the long 20th century</a:t>
            </a:r>
          </a:p>
          <a:p>
            <a:pPr>
              <a:spcBef>
                <a:spcPts val="1800"/>
              </a:spcBef>
              <a:defRPr>
                <a:latin typeface="Times New Roman"/>
                <a:ea typeface="Times New Roman"/>
                <a:cs typeface="Times New Roman"/>
                <a:sym typeface="Times New Roman"/>
              </a:defRPr>
            </a:pPr>
            <a:r>
              <a:t>Between:</a:t>
            </a:r>
          </a:p>
          <a:p>
            <a:pPr>
              <a:spcBef>
                <a:spcPts val="1800"/>
              </a:spcBef>
              <a:defRPr>
                <a:latin typeface="Times New Roman"/>
                <a:ea typeface="Times New Roman"/>
                <a:cs typeface="Times New Roman"/>
                <a:sym typeface="Times New Roman"/>
              </a:defRPr>
            </a:pPr>
            <a:r>
              <a:t>the appearance of the iron-hulled oceangoing steamship, the submarine telegraph cable, and the industrial research lab around 1870</a:t>
            </a:r>
          </a:p>
          <a:p>
            <a:pPr>
              <a:spcBef>
                <a:spcPts val="1800"/>
              </a:spcBef>
              <a:defRPr>
                <a:latin typeface="Times New Roman"/>
                <a:ea typeface="Times New Roman"/>
                <a:cs typeface="Times New Roman"/>
                <a:sym typeface="Times New Roman"/>
              </a:defRPr>
            </a:pPr>
            <a:r>
              <a:t>the business cycle collapse followed by the anemic recovery of 2007-2015</a:t>
            </a:r>
          </a:p>
          <a:p>
            <a:pPr>
              <a:spcBef>
                <a:spcPts val="1800"/>
              </a:spcBef>
              <a:defRPr>
                <a:latin typeface="Times New Roman"/>
                <a:ea typeface="Times New Roman"/>
                <a:cs typeface="Times New Roman"/>
                <a:sym typeface="Times New Roman"/>
              </a:defRPr>
            </a:pPr>
            <a:r>
              <a:t>More changed, and more things that were important changed than in any other century so far</a:t>
            </a:r>
          </a:p>
        </p:txBody>
      </p:sp>
      <p:sp>
        <p:nvSpPr>
          <p:cNvPr id="179" name="Applied to Understand Our Economic History"/>
          <p:cNvSpPr txBox="1"/>
          <p:nvPr>
            <p:ph type="title"/>
          </p:nvPr>
        </p:nvSpPr>
        <p:spPr>
          <a:xfrm>
            <a:off x="152400" y="15531"/>
            <a:ext cx="12700000" cy="1587501"/>
          </a:xfrm>
          <a:prstGeom prst="rect">
            <a:avLst/>
          </a:prstGeom>
        </p:spPr>
        <p:txBody>
          <a:bodyPr/>
          <a:lstStyle>
            <a:lvl1pPr defTabSz="280415">
              <a:defRPr sz="4800">
                <a:solidFill>
                  <a:srgbClr val="000080"/>
                </a:solidFill>
              </a:defRPr>
            </a:lvl1pPr>
          </a:lstStyle>
          <a:p>
            <a:pPr/>
            <a:r>
              <a:t>Applied to Understand Our Economic History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What should we teach you  here and now?…"/>
          <p:cNvSpPr txBox="1"/>
          <p:nvPr>
            <p:ph type="body" idx="1"/>
          </p:nvPr>
        </p:nvSpPr>
        <p:spPr>
          <a:xfrm>
            <a:off x="144877" y="1587500"/>
            <a:ext cx="12700001" cy="7620001"/>
          </a:xfrm>
          <a:prstGeom prst="rect">
            <a:avLst/>
          </a:prstGeom>
        </p:spPr>
        <p:txBody>
          <a:bodyPr anchor="t"/>
          <a:lstStyle/>
          <a:p>
            <a:pPr marL="435609" indent="-435609" defTabSz="572516">
              <a:spcBef>
                <a:spcPts val="1700"/>
              </a:spcBef>
              <a:defRPr sz="3528">
                <a:latin typeface="Times New Roman"/>
                <a:ea typeface="Times New Roman"/>
                <a:cs typeface="Times New Roman"/>
                <a:sym typeface="Times New Roman"/>
              </a:defRPr>
            </a:pPr>
            <a:r>
              <a:t>What should we teach you  here and now?</a:t>
            </a:r>
          </a:p>
          <a:p>
            <a:pPr marL="435609" indent="-435609" defTabSz="572516">
              <a:spcBef>
                <a:spcPts val="1700"/>
              </a:spcBef>
              <a:defRPr sz="3528">
                <a:latin typeface="Times New Roman"/>
                <a:ea typeface="Times New Roman"/>
                <a:cs typeface="Times New Roman"/>
                <a:sym typeface="Times New Roman"/>
              </a:defRPr>
            </a:pPr>
            <a:r>
              <a:t>Center of gravity of your careers and influence will be 2050 or so</a:t>
            </a:r>
          </a:p>
          <a:p>
            <a:pPr marL="435609" indent="-435609" defTabSz="572516">
              <a:spcBef>
                <a:spcPts val="1700"/>
              </a:spcBef>
              <a:defRPr sz="3528">
                <a:latin typeface="Times New Roman"/>
                <a:ea typeface="Times New Roman"/>
                <a:cs typeface="Times New Roman"/>
                <a:sym typeface="Times New Roman"/>
              </a:defRPr>
            </a:pPr>
            <a:r>
              <a:t>Want you to be:</a:t>
            </a:r>
          </a:p>
          <a:p>
            <a:pPr marL="435609" indent="-435609" defTabSz="572516">
              <a:spcBef>
                <a:spcPts val="1700"/>
              </a:spcBef>
              <a:defRPr sz="3528">
                <a:latin typeface="Times New Roman"/>
                <a:ea typeface="Times New Roman"/>
                <a:cs typeface="Times New Roman"/>
                <a:sym typeface="Times New Roman"/>
              </a:defRPr>
            </a:pPr>
            <a:r>
              <a:t>Good citizens</a:t>
            </a:r>
          </a:p>
          <a:p>
            <a:pPr marL="435609" indent="-435609" defTabSz="572516">
              <a:spcBef>
                <a:spcPts val="1700"/>
              </a:spcBef>
              <a:defRPr sz="3528">
                <a:latin typeface="Times New Roman"/>
                <a:ea typeface="Times New Roman"/>
                <a:cs typeface="Times New Roman"/>
                <a:sym typeface="Times New Roman"/>
              </a:defRPr>
            </a:pPr>
            <a:r>
              <a:t>Good partners in “commerce” and “congress”—broadly understood</a:t>
            </a:r>
          </a:p>
          <a:p>
            <a:pPr marL="435609" indent="-435609" defTabSz="572516">
              <a:spcBef>
                <a:spcPts val="1700"/>
              </a:spcBef>
              <a:defRPr sz="3528">
                <a:latin typeface="Times New Roman"/>
                <a:ea typeface="Times New Roman"/>
                <a:cs typeface="Times New Roman"/>
                <a:sym typeface="Times New Roman"/>
              </a:defRPr>
            </a:pPr>
            <a:r>
              <a:t>How the economy works:</a:t>
            </a:r>
          </a:p>
          <a:p>
            <a:pPr marL="435609" indent="-435609" defTabSz="572516">
              <a:spcBef>
                <a:spcPts val="1700"/>
              </a:spcBef>
              <a:defRPr sz="3528">
                <a:latin typeface="Times New Roman"/>
                <a:ea typeface="Times New Roman"/>
                <a:cs typeface="Times New Roman"/>
                <a:sym typeface="Times New Roman"/>
              </a:defRPr>
            </a:pPr>
            <a:r>
              <a:t>How it is built upon gift-exchange, trust, and sociology</a:t>
            </a:r>
          </a:p>
          <a:p>
            <a:pPr marL="435609" indent="-435609" defTabSz="572516">
              <a:spcBef>
                <a:spcPts val="1700"/>
              </a:spcBef>
              <a:defRPr sz="3528">
                <a:latin typeface="Times New Roman"/>
                <a:ea typeface="Times New Roman"/>
                <a:cs typeface="Times New Roman"/>
                <a:sym typeface="Times New Roman"/>
              </a:defRPr>
            </a:pPr>
            <a:r>
              <a:t>How markets work</a:t>
            </a:r>
          </a:p>
          <a:p>
            <a:pPr marL="435609" indent="-435609" defTabSz="572516">
              <a:spcBef>
                <a:spcPts val="1700"/>
              </a:spcBef>
              <a:defRPr sz="3528">
                <a:latin typeface="Times New Roman"/>
                <a:ea typeface="Times New Roman"/>
                <a:cs typeface="Times New Roman"/>
                <a:sym typeface="Times New Roman"/>
              </a:defRPr>
            </a:pPr>
            <a:r>
              <a:t>How markets fail</a:t>
            </a:r>
          </a:p>
          <a:p>
            <a:pPr marL="435609" indent="-435609" defTabSz="572516">
              <a:spcBef>
                <a:spcPts val="1700"/>
              </a:spcBef>
              <a:defRPr sz="3528">
                <a:latin typeface="Times New Roman"/>
                <a:ea typeface="Times New Roman"/>
                <a:cs typeface="Times New Roman"/>
                <a:sym typeface="Times New Roman"/>
              </a:defRPr>
            </a:pPr>
            <a:r>
              <a:t>How bureaucracies fit in</a:t>
            </a:r>
          </a:p>
        </p:txBody>
      </p:sp>
      <p:sp>
        <p:nvSpPr>
          <p:cNvPr id="182" name="Applied to Understand the Economy"/>
          <p:cNvSpPr txBox="1"/>
          <p:nvPr>
            <p:ph type="title"/>
          </p:nvPr>
        </p:nvSpPr>
        <p:spPr>
          <a:xfrm>
            <a:off x="152400" y="15531"/>
            <a:ext cx="12700000" cy="1587501"/>
          </a:xfrm>
          <a:prstGeom prst="rect">
            <a:avLst/>
          </a:prstGeom>
        </p:spPr>
        <p:txBody>
          <a:bodyPr/>
          <a:lstStyle>
            <a:lvl1pPr defTabSz="332993">
              <a:defRPr sz="5700">
                <a:solidFill>
                  <a:srgbClr val="000080"/>
                </a:solidFill>
              </a:defRPr>
            </a:lvl1pPr>
          </a:lstStyle>
          <a:p>
            <a:pPr/>
            <a:r>
              <a:t>Applied to Understand the Economy</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References in this lecture you may not be familiar with:…"/>
          <p:cNvSpPr txBox="1"/>
          <p:nvPr>
            <p:ph type="body" idx="1"/>
          </p:nvPr>
        </p:nvSpPr>
        <p:spPr>
          <a:xfrm>
            <a:off x="144877" y="1587500"/>
            <a:ext cx="7535931" cy="7620001"/>
          </a:xfrm>
          <a:prstGeom prst="rect">
            <a:avLst/>
          </a:prstGeom>
        </p:spPr>
        <p:txBody>
          <a:bodyPr anchor="t"/>
          <a:lstStyle/>
          <a:p>
            <a:pPr marL="311150" indent="-311150" defTabSz="408940">
              <a:spcBef>
                <a:spcPts val="1200"/>
              </a:spcBef>
              <a:defRPr sz="2520">
                <a:latin typeface="Times New Roman"/>
                <a:ea typeface="Times New Roman"/>
                <a:cs typeface="Times New Roman"/>
                <a:sym typeface="Times New Roman"/>
              </a:defRPr>
            </a:pPr>
            <a:r>
              <a:t>References in this lecture you may not be familiar with:</a:t>
            </a:r>
          </a:p>
          <a:p>
            <a:pPr lvl="1" marL="622300" indent="-311150" defTabSz="408940">
              <a:spcBef>
                <a:spcPts val="1200"/>
              </a:spcBef>
              <a:defRPr sz="2520">
                <a:latin typeface="Times New Roman"/>
                <a:ea typeface="Times New Roman"/>
                <a:cs typeface="Times New Roman"/>
                <a:sym typeface="Times New Roman"/>
              </a:defRPr>
            </a:pPr>
            <a:r>
              <a:t>“Avicenna”: Peter Beagle (1987): </a:t>
            </a:r>
            <a:r>
              <a:rPr i="1"/>
              <a:t>The Folk of the Air</a:t>
            </a:r>
            <a:r>
              <a:t> &lt;</a:t>
            </a:r>
            <a:r>
              <a:rPr u="sng">
                <a:hlinkClick r:id="rId2" invalidUrl="" action="" tgtFrame="" tooltip="" history="1" highlightClick="0" endSnd="0"/>
              </a:rPr>
              <a:t>http://amzn.to/1PvCcdN</a:t>
            </a:r>
            <a:r>
              <a:t>&gt;. </a:t>
            </a:r>
          </a:p>
          <a:p>
            <a:pPr lvl="1" marL="622300" indent="-311150" defTabSz="408940">
              <a:spcBef>
                <a:spcPts val="1200"/>
              </a:spcBef>
              <a:defRPr sz="2520">
                <a:latin typeface="Times New Roman"/>
                <a:ea typeface="Times New Roman"/>
                <a:cs typeface="Times New Roman"/>
                <a:sym typeface="Times New Roman"/>
              </a:defRPr>
            </a:pPr>
            <a:r>
              <a:t>Ibn Sina: Abū ʿAlī al-Ḥusayn ibn ʿAbd Allāh ibn Al-Hasan ibn Ali ibn Sīnā &lt;</a:t>
            </a:r>
            <a:r>
              <a:rPr u="sng">
                <a:hlinkClick r:id="rId3" invalidUrl="" action="" tgtFrame="" tooltip="" history="1" highlightClick="0" endSnd="0"/>
              </a:rPr>
              <a:t>http://tinyurl.com/n58rjc6</a:t>
            </a:r>
            <a:r>
              <a:t>&gt;</a:t>
            </a:r>
          </a:p>
          <a:p>
            <a:pPr lvl="1" marL="622300" indent="-311150" defTabSz="408940">
              <a:spcBef>
                <a:spcPts val="1200"/>
              </a:spcBef>
              <a:defRPr sz="2520">
                <a:latin typeface="Times New Roman"/>
                <a:ea typeface="Times New Roman"/>
                <a:cs typeface="Times New Roman"/>
                <a:sym typeface="Times New Roman"/>
              </a:defRPr>
            </a:pPr>
            <a:r>
              <a:t>“State of Euphoria”: David Lodge (1975): </a:t>
            </a:r>
            <a:r>
              <a:rPr i="1"/>
              <a:t>Changing Places</a:t>
            </a:r>
            <a:r>
              <a:t> &lt;</a:t>
            </a:r>
            <a:r>
              <a:rPr u="sng">
                <a:hlinkClick r:id="rId4" invalidUrl="" action="" tgtFrame="" tooltip="" history="1" highlightClick="0" endSnd="0"/>
              </a:rPr>
              <a:t>http://amzn.to/1nhoXXp</a:t>
            </a:r>
            <a:r>
              <a:t>&gt;. </a:t>
            </a:r>
          </a:p>
          <a:p>
            <a:pPr lvl="1" marL="622300" indent="-311150" defTabSz="408940">
              <a:spcBef>
                <a:spcPts val="1200"/>
              </a:spcBef>
              <a:defRPr sz="2520">
                <a:latin typeface="Times New Roman"/>
                <a:ea typeface="Times New Roman"/>
                <a:cs typeface="Times New Roman"/>
                <a:sym typeface="Times New Roman"/>
              </a:defRPr>
            </a:pPr>
            <a:r>
              <a:t>Enkidu: </a:t>
            </a:r>
            <a:r>
              <a:rPr i="1"/>
              <a:t>Gilgamesh</a:t>
            </a:r>
            <a:r>
              <a:t> &lt;</a:t>
            </a:r>
            <a:r>
              <a:rPr u="sng">
                <a:hlinkClick r:id="rId5" invalidUrl="" action="" tgtFrame="" tooltip="" history="1" highlightClick="0" endSnd="0"/>
              </a:rPr>
              <a:t>http://amzn.to/1PepdkP</a:t>
            </a:r>
            <a:r>
              <a:t>&gt;. </a:t>
            </a:r>
          </a:p>
          <a:p>
            <a:pPr lvl="1" marL="622300" indent="-311150" defTabSz="408940">
              <a:spcBef>
                <a:spcPts val="1200"/>
              </a:spcBef>
              <a:defRPr sz="2520">
                <a:latin typeface="Times New Roman"/>
                <a:ea typeface="Times New Roman"/>
                <a:cs typeface="Times New Roman"/>
                <a:sym typeface="Times New Roman"/>
              </a:defRPr>
            </a:pPr>
            <a:r>
              <a:t>Fujiwara Takako: </a:t>
            </a:r>
            <a:r>
              <a:rPr i="1"/>
              <a:t>Genji Monogatari</a:t>
            </a:r>
            <a:r>
              <a:t> &lt;</a:t>
            </a:r>
            <a:r>
              <a:rPr u="sng">
                <a:hlinkClick r:id="rId6" invalidUrl="" action="" tgtFrame="" tooltip="" history="1" highlightClick="0" endSnd="0"/>
              </a:rPr>
              <a:t>http://amzn.to/1nhCkXy</a:t>
            </a:r>
            <a:r>
              <a:t>&gt;. </a:t>
            </a:r>
          </a:p>
          <a:p>
            <a:pPr lvl="1" marL="622300" indent="-311150" defTabSz="408940">
              <a:spcBef>
                <a:spcPts val="1200"/>
              </a:spcBef>
              <a:defRPr sz="2520">
                <a:latin typeface="Times New Roman"/>
                <a:ea typeface="Times New Roman"/>
                <a:cs typeface="Times New Roman"/>
                <a:sym typeface="Times New Roman"/>
              </a:defRPr>
            </a:pPr>
            <a:r>
              <a:t>Hypatia &lt;</a:t>
            </a:r>
            <a:r>
              <a:rPr u="sng">
                <a:hlinkClick r:id="rId7" invalidUrl="" action="" tgtFrame="" tooltip="" history="1" highlightClick="0" endSnd="0"/>
              </a:rPr>
              <a:t>http://tinyurl.com/z9uyqy</a:t>
            </a:r>
            <a:r>
              <a:t>&gt;: </a:t>
            </a:r>
          </a:p>
          <a:p>
            <a:pPr lvl="1" marL="622300" indent="-311150" defTabSz="408940">
              <a:spcBef>
                <a:spcPts val="1200"/>
              </a:spcBef>
              <a:defRPr sz="2520">
                <a:latin typeface="Times New Roman"/>
                <a:ea typeface="Times New Roman"/>
                <a:cs typeface="Times New Roman"/>
                <a:sym typeface="Times New Roman"/>
              </a:defRPr>
            </a:pPr>
            <a:r>
              <a:t>Ibn Khaldun: Abū Zayd ‘Abd ar-Raḥmān ibn Muḥammad ibn Khaldūn al-Ḥaḍramī, Muquaddimah &lt;</a:t>
            </a:r>
            <a:r>
              <a:rPr u="sng">
                <a:hlinkClick r:id="rId8" invalidUrl="" action="" tgtFrame="" tooltip="" history="1" highlightClick="0" endSnd="0"/>
              </a:rPr>
              <a:t>http://amzn.to/1Sd0uhv</a:t>
            </a:r>
            <a:r>
              <a:t>&gt;. </a:t>
            </a:r>
          </a:p>
          <a:p>
            <a:pPr lvl="1" marL="622300" indent="-311150" defTabSz="408940">
              <a:spcBef>
                <a:spcPts val="1200"/>
              </a:spcBef>
              <a:defRPr sz="2520">
                <a:latin typeface="Times New Roman"/>
                <a:ea typeface="Times New Roman"/>
                <a:cs typeface="Times New Roman"/>
                <a:sym typeface="Times New Roman"/>
              </a:defRPr>
            </a:pPr>
            <a:r>
              <a:t>Odysseus: &lt;</a:t>
            </a:r>
            <a:r>
              <a:rPr u="sng">
                <a:hlinkClick r:id="rId9" invalidUrl="" action="" tgtFrame="" tooltip="" history="1" highlightClick="0" endSnd="0"/>
              </a:rPr>
              <a:t>http://amzn.to/1nhCA94</a:t>
            </a:r>
            <a:r>
              <a:t>&gt;.</a:t>
            </a:r>
          </a:p>
        </p:txBody>
      </p:sp>
      <p:sp>
        <p:nvSpPr>
          <p:cNvPr id="185" name="So Learn!: Extend Your Brains in Every Direction Your Curiosity Moves You"/>
          <p:cNvSpPr txBox="1"/>
          <p:nvPr>
            <p:ph type="title"/>
          </p:nvPr>
        </p:nvSpPr>
        <p:spPr>
          <a:xfrm>
            <a:off x="152400" y="15531"/>
            <a:ext cx="12700000" cy="1587501"/>
          </a:xfrm>
          <a:prstGeom prst="rect">
            <a:avLst/>
          </a:prstGeom>
        </p:spPr>
        <p:txBody>
          <a:bodyPr/>
          <a:lstStyle>
            <a:lvl1pPr defTabSz="280415">
              <a:defRPr sz="4800"/>
            </a:lvl1pPr>
          </a:lstStyle>
          <a:p>
            <a:pPr/>
            <a:r>
              <a:t>So Learn!: Extend Your Brains in Every Direction Your Curiosity Moves You</a:t>
            </a:r>
          </a:p>
        </p:txBody>
      </p:sp>
      <p:pic>
        <p:nvPicPr>
          <p:cNvPr id="186" name="Image" descr="Image"/>
          <p:cNvPicPr>
            <a:picLocks noChangeAspect="1"/>
          </p:cNvPicPr>
          <p:nvPr/>
        </p:nvPicPr>
        <p:blipFill>
          <a:blip r:embed="rId10">
            <a:extLst/>
          </a:blip>
          <a:stretch>
            <a:fillRect/>
          </a:stretch>
        </p:blipFill>
        <p:spPr>
          <a:xfrm>
            <a:off x="7691139" y="1588070"/>
            <a:ext cx="5143026" cy="6988664"/>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Catch Our Breath…"/>
          <p:cNvSpPr txBox="1"/>
          <p:nvPr>
            <p:ph type="title"/>
          </p:nvPr>
        </p:nvSpPr>
        <p:spPr>
          <a:xfrm>
            <a:off x="952500" y="-1"/>
            <a:ext cx="11099800" cy="1587502"/>
          </a:xfrm>
          <a:prstGeom prst="rect">
            <a:avLst/>
          </a:prstGeom>
        </p:spPr>
        <p:txBody>
          <a:bodyPr/>
          <a:lstStyle/>
          <a:p>
            <a:pPr/>
            <a:r>
              <a:t>Catch Our Breath…</a:t>
            </a:r>
          </a:p>
        </p:txBody>
      </p:sp>
      <p:sp>
        <p:nvSpPr>
          <p:cNvPr id="189" name="What’s up next?…"/>
          <p:cNvSpPr txBox="1"/>
          <p:nvPr>
            <p:ph type="body" sz="half" idx="1"/>
          </p:nvPr>
        </p:nvSpPr>
        <p:spPr>
          <a:xfrm>
            <a:off x="952500" y="1814383"/>
            <a:ext cx="4968139" cy="6985001"/>
          </a:xfrm>
          <a:prstGeom prst="rect">
            <a:avLst/>
          </a:prstGeom>
        </p:spPr>
        <p:txBody>
          <a:bodyPr anchor="t"/>
          <a:lstStyle/>
          <a:p>
            <a:pPr>
              <a:spcBef>
                <a:spcPts val="1200"/>
              </a:spcBef>
            </a:pPr>
            <a:r>
              <a:t>What’s up next?</a:t>
            </a:r>
          </a:p>
          <a:p>
            <a:pPr>
              <a:spcBef>
                <a:spcPts val="1200"/>
              </a:spcBef>
            </a:pPr>
            <a:r>
              <a:t>Comments? </a:t>
            </a:r>
          </a:p>
          <a:p>
            <a:pPr>
              <a:spcBef>
                <a:spcPts val="1200"/>
              </a:spcBef>
            </a:pPr>
            <a:r>
              <a:t>Questions?</a:t>
            </a:r>
          </a:p>
        </p:txBody>
      </p:sp>
      <p:pic>
        <p:nvPicPr>
          <p:cNvPr id="190" name="Image" descr="Image"/>
          <p:cNvPicPr>
            <a:picLocks noChangeAspect="1"/>
          </p:cNvPicPr>
          <p:nvPr/>
        </p:nvPicPr>
        <p:blipFill>
          <a:blip r:embed="rId2">
            <a:extLst/>
          </a:blip>
          <a:stretch>
            <a:fillRect/>
          </a:stretch>
        </p:blipFill>
        <p:spPr>
          <a:xfrm>
            <a:off x="5906982" y="1814383"/>
            <a:ext cx="6145318" cy="6124834"/>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This is an investment by you in you:…"/>
          <p:cNvSpPr txBox="1"/>
          <p:nvPr>
            <p:ph type="body" idx="1"/>
          </p:nvPr>
        </p:nvSpPr>
        <p:spPr>
          <a:xfrm>
            <a:off x="144877" y="1587500"/>
            <a:ext cx="7422879" cy="7620001"/>
          </a:xfrm>
          <a:prstGeom prst="rect">
            <a:avLst/>
          </a:prstGeom>
        </p:spPr>
        <p:txBody>
          <a:bodyPr anchor="t"/>
          <a:lstStyle/>
          <a:p>
            <a:pPr marL="364489" indent="-364489" defTabSz="479044">
              <a:spcBef>
                <a:spcPts val="1400"/>
              </a:spcBef>
              <a:defRPr sz="2952">
                <a:latin typeface="Times New Roman"/>
                <a:ea typeface="Times New Roman"/>
                <a:cs typeface="Times New Roman"/>
                <a:sym typeface="Times New Roman"/>
              </a:defRPr>
            </a:pPr>
            <a:r>
              <a:t>This is an investment by you in you:</a:t>
            </a:r>
          </a:p>
          <a:p>
            <a:pPr lvl="1" marL="728979" indent="-364489" defTabSz="479044">
              <a:spcBef>
                <a:spcPts val="1400"/>
              </a:spcBef>
              <a:defRPr sz="2952">
                <a:latin typeface="Times New Roman"/>
                <a:ea typeface="Times New Roman"/>
                <a:cs typeface="Times New Roman"/>
                <a:sym typeface="Times New Roman"/>
              </a:defRPr>
            </a:pPr>
            <a:r>
              <a:t>A “liberal education”</a:t>
            </a:r>
          </a:p>
          <a:p>
            <a:pPr lvl="1" marL="728979" indent="-364489" defTabSz="479044">
              <a:spcBef>
                <a:spcPts val="1400"/>
              </a:spcBef>
              <a:defRPr sz="2952">
                <a:latin typeface="Times New Roman"/>
                <a:ea typeface="Times New Roman"/>
                <a:cs typeface="Times New Roman"/>
                <a:sym typeface="Times New Roman"/>
              </a:defRPr>
            </a:pPr>
            <a:r>
              <a:t>Surprise benefits</a:t>
            </a:r>
          </a:p>
          <a:p>
            <a:pPr lvl="1" marL="728979" indent="-364489" defTabSz="479044">
              <a:spcBef>
                <a:spcPts val="1400"/>
              </a:spcBef>
              <a:defRPr sz="2952">
                <a:latin typeface="Times New Roman"/>
                <a:ea typeface="Times New Roman"/>
                <a:cs typeface="Times New Roman"/>
                <a:sym typeface="Times New Roman"/>
              </a:defRPr>
            </a:pPr>
            <a:r>
              <a:t>The value to you of a liberal education</a:t>
            </a:r>
          </a:p>
          <a:p>
            <a:pPr marL="364489" indent="-364489" defTabSz="479044">
              <a:spcBef>
                <a:spcPts val="1400"/>
              </a:spcBef>
              <a:defRPr sz="2952">
                <a:latin typeface="Times New Roman"/>
                <a:ea typeface="Times New Roman"/>
                <a:cs typeface="Times New Roman"/>
                <a:sym typeface="Times New Roman"/>
              </a:defRPr>
            </a:pPr>
            <a:r>
              <a:t>This is an investment by the state of California:</a:t>
            </a:r>
          </a:p>
          <a:p>
            <a:pPr lvl="1" marL="728979" indent="-364489" defTabSz="479044">
              <a:spcBef>
                <a:spcPts val="1400"/>
              </a:spcBef>
              <a:defRPr sz="2952">
                <a:latin typeface="Times New Roman"/>
                <a:ea typeface="Times New Roman"/>
                <a:cs typeface="Times New Roman"/>
                <a:sym typeface="Times New Roman"/>
              </a:defRPr>
            </a:pPr>
            <a:r>
              <a:t>The value to us of your getting a liberal education</a:t>
            </a:r>
          </a:p>
          <a:p>
            <a:pPr marL="364489" indent="-364489" defTabSz="479044">
              <a:spcBef>
                <a:spcPts val="1400"/>
              </a:spcBef>
              <a:defRPr sz="2952">
                <a:latin typeface="Times New Roman"/>
                <a:ea typeface="Times New Roman"/>
                <a:cs typeface="Times New Roman"/>
                <a:sym typeface="Times New Roman"/>
              </a:defRPr>
            </a:pPr>
            <a:r>
              <a:t>This is an investment by the human race:</a:t>
            </a:r>
          </a:p>
          <a:p>
            <a:pPr lvl="1" marL="728979" indent="-364489" defTabSz="479044">
              <a:spcBef>
                <a:spcPts val="1400"/>
              </a:spcBef>
              <a:defRPr sz="2952">
                <a:latin typeface="Times New Roman"/>
                <a:ea typeface="Times New Roman"/>
                <a:cs typeface="Times New Roman"/>
                <a:sym typeface="Times New Roman"/>
              </a:defRPr>
            </a:pPr>
            <a:r>
              <a:t>The value to us of your getting a liberal education</a:t>
            </a:r>
          </a:p>
          <a:p>
            <a:pPr marL="364489" indent="-364489" defTabSz="479044">
              <a:spcBef>
                <a:spcPts val="1400"/>
              </a:spcBef>
              <a:defRPr sz="2952">
                <a:latin typeface="Times New Roman"/>
                <a:ea typeface="Times New Roman"/>
                <a:cs typeface="Times New Roman"/>
                <a:sym typeface="Times New Roman"/>
              </a:defRPr>
            </a:pPr>
            <a:r>
              <a:t>This carries not just privileges and immunities, but responsibilities and obligations</a:t>
            </a:r>
          </a:p>
        </p:txBody>
      </p:sp>
      <p:sp>
        <p:nvSpPr>
          <p:cNvPr id="123" name="Lecture 0.3.O.1. A Word or Two on a Liberal Education"/>
          <p:cNvSpPr txBox="1"/>
          <p:nvPr>
            <p:ph type="title"/>
          </p:nvPr>
        </p:nvSpPr>
        <p:spPr>
          <a:xfrm>
            <a:off x="152400" y="15531"/>
            <a:ext cx="12700000" cy="1587501"/>
          </a:xfrm>
          <a:prstGeom prst="rect">
            <a:avLst/>
          </a:prstGeom>
        </p:spPr>
        <p:txBody>
          <a:bodyPr/>
          <a:lstStyle>
            <a:lvl1pPr defTabSz="280415">
              <a:defRPr sz="4800"/>
            </a:lvl1pPr>
          </a:lstStyle>
          <a:p>
            <a:pPr/>
            <a:r>
              <a:t>Lecture 0.3.O.1. A Word or Two on a Liberal Education</a:t>
            </a:r>
          </a:p>
        </p:txBody>
      </p:sp>
      <p:pic>
        <p:nvPicPr>
          <p:cNvPr id="124" name="Image" descr="Image"/>
          <p:cNvPicPr>
            <a:picLocks noChangeAspect="1"/>
          </p:cNvPicPr>
          <p:nvPr/>
        </p:nvPicPr>
        <p:blipFill>
          <a:blip r:embed="rId2">
            <a:extLst/>
          </a:blip>
          <a:stretch>
            <a:fillRect/>
          </a:stretch>
        </p:blipFill>
        <p:spPr>
          <a:xfrm>
            <a:off x="7656757" y="5479591"/>
            <a:ext cx="5195644" cy="4050076"/>
          </a:xfrm>
          <a:prstGeom prst="rect">
            <a:avLst/>
          </a:prstGeom>
          <a:ln w="12700">
            <a:miter lim="400000"/>
          </a:ln>
        </p:spPr>
      </p:pic>
      <p:pic>
        <p:nvPicPr>
          <p:cNvPr id="125" name="Image" descr="Image"/>
          <p:cNvPicPr>
            <a:picLocks noChangeAspect="1"/>
          </p:cNvPicPr>
          <p:nvPr/>
        </p:nvPicPr>
        <p:blipFill>
          <a:blip r:embed="rId3">
            <a:extLst/>
          </a:blip>
          <a:stretch>
            <a:fillRect/>
          </a:stretch>
        </p:blipFill>
        <p:spPr>
          <a:xfrm>
            <a:off x="7656757" y="1524000"/>
            <a:ext cx="5195644" cy="3674967"/>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his Is Berkeley!"/>
          <p:cNvSpPr txBox="1"/>
          <p:nvPr>
            <p:ph type="title" idx="4294967295"/>
          </p:nvPr>
        </p:nvSpPr>
        <p:spPr>
          <a:xfrm>
            <a:off x="943840" y="390595"/>
            <a:ext cx="11099801" cy="1270001"/>
          </a:xfrm>
          <a:prstGeom prst="rect">
            <a:avLst/>
          </a:prstGeom>
        </p:spPr>
        <p:txBody>
          <a:bodyPr lIns="65023" tIns="65023" rIns="65023" bIns="65023"/>
          <a:lstStyle>
            <a:lvl1pPr defTabSz="604723">
              <a:defRPr sz="7440">
                <a:solidFill>
                  <a:srgbClr val="000080"/>
                </a:solidFill>
                <a:uFill>
                  <a:solidFill>
                    <a:srgbClr val="000000"/>
                  </a:solidFill>
                </a:uFill>
              </a:defRPr>
            </a:lvl1pPr>
          </a:lstStyle>
          <a:p>
            <a:pPr/>
            <a:r>
              <a:t>This Is Berkeley!</a:t>
            </a:r>
          </a:p>
        </p:txBody>
      </p:sp>
      <p:pic>
        <p:nvPicPr>
          <p:cNvPr id="128" name="Berkeley.png" descr="Berkeley.png"/>
          <p:cNvPicPr>
            <a:picLocks noChangeAspect="1"/>
          </p:cNvPicPr>
          <p:nvPr/>
        </p:nvPicPr>
        <p:blipFill>
          <a:blip r:embed="rId2">
            <a:extLst/>
          </a:blip>
          <a:stretch>
            <a:fillRect/>
          </a:stretch>
        </p:blipFill>
        <p:spPr>
          <a:xfrm>
            <a:off x="943840" y="1660595"/>
            <a:ext cx="11099801" cy="739986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his is the University of California at Berkeley…"/>
          <p:cNvSpPr txBox="1"/>
          <p:nvPr>
            <p:ph type="body" idx="1"/>
          </p:nvPr>
        </p:nvSpPr>
        <p:spPr>
          <a:xfrm>
            <a:off x="144877" y="1600579"/>
            <a:ext cx="8038246" cy="7767734"/>
          </a:xfrm>
          <a:prstGeom prst="rect">
            <a:avLst/>
          </a:prstGeom>
        </p:spPr>
        <p:txBody>
          <a:bodyPr anchor="t"/>
          <a:lstStyle/>
          <a:p>
            <a:pPr marL="435609" indent="-435609" defTabSz="572516">
              <a:spcBef>
                <a:spcPts val="1700"/>
              </a:spcBef>
              <a:defRPr sz="3528">
                <a:latin typeface="Times New Roman"/>
                <a:ea typeface="Times New Roman"/>
                <a:cs typeface="Times New Roman"/>
                <a:sym typeface="Times New Roman"/>
              </a:defRPr>
            </a:pPr>
            <a:r>
              <a:t>This is the University of California at Berkeley</a:t>
            </a:r>
          </a:p>
          <a:p>
            <a:pPr lvl="1" marL="871219" indent="-435609" defTabSz="572516">
              <a:spcBef>
                <a:spcPts val="1700"/>
              </a:spcBef>
              <a:defRPr sz="3528">
                <a:latin typeface="Times New Roman"/>
                <a:ea typeface="Times New Roman"/>
                <a:cs typeface="Times New Roman"/>
                <a:sym typeface="Times New Roman"/>
              </a:defRPr>
            </a:pPr>
            <a:r>
              <a:t>Certainly the finest public university in the world</a:t>
            </a:r>
          </a:p>
          <a:p>
            <a:pPr lvl="1" marL="871219" indent="-435609" defTabSz="572516">
              <a:spcBef>
                <a:spcPts val="1700"/>
              </a:spcBef>
              <a:defRPr sz="3528">
                <a:latin typeface="Times New Roman"/>
                <a:ea typeface="Times New Roman"/>
                <a:cs typeface="Times New Roman"/>
                <a:sym typeface="Times New Roman"/>
              </a:defRPr>
            </a:pPr>
            <a:r>
              <a:t>Perhaps the finest university in the world</a:t>
            </a:r>
          </a:p>
          <a:p>
            <a:pPr marL="435609" indent="-435609" defTabSz="572516">
              <a:spcBef>
                <a:spcPts val="1700"/>
              </a:spcBef>
              <a:defRPr sz="3528">
                <a:latin typeface="Times New Roman"/>
                <a:ea typeface="Times New Roman"/>
                <a:cs typeface="Times New Roman"/>
                <a:sym typeface="Times New Roman"/>
              </a:defRPr>
            </a:pPr>
            <a:r>
              <a:t>Lots of opportunities here</a:t>
            </a:r>
          </a:p>
          <a:p>
            <a:pPr lvl="1" marL="871219" indent="-435609" defTabSz="572516">
              <a:spcBef>
                <a:spcPts val="1700"/>
              </a:spcBef>
              <a:defRPr sz="3528">
                <a:latin typeface="Times New Roman"/>
                <a:ea typeface="Times New Roman"/>
                <a:cs typeface="Times New Roman"/>
                <a:sym typeface="Times New Roman"/>
              </a:defRPr>
            </a:pPr>
            <a:r>
              <a:t>Others could be in your seats</a:t>
            </a:r>
          </a:p>
          <a:p>
            <a:pPr lvl="1" marL="871219" indent="-435609" defTabSz="572516">
              <a:spcBef>
                <a:spcPts val="1700"/>
              </a:spcBef>
              <a:defRPr sz="3528">
                <a:latin typeface="Times New Roman"/>
                <a:ea typeface="Times New Roman"/>
                <a:cs typeface="Times New Roman"/>
                <a:sym typeface="Times New Roman"/>
              </a:defRPr>
            </a:pPr>
            <a:r>
              <a:t>They would take advantage of the opportunities here</a:t>
            </a:r>
          </a:p>
          <a:p>
            <a:pPr marL="435609" indent="-435609" defTabSz="572516">
              <a:spcBef>
                <a:spcPts val="1700"/>
              </a:spcBef>
              <a:defRPr sz="3528">
                <a:latin typeface="Times New Roman"/>
                <a:ea typeface="Times New Roman"/>
                <a:cs typeface="Times New Roman"/>
                <a:sym typeface="Times New Roman"/>
              </a:defRPr>
            </a:pPr>
            <a:r>
              <a:t>DON’T WASTE YOUR OPPORTUNITY HERE!!</a:t>
            </a:r>
          </a:p>
        </p:txBody>
      </p:sp>
      <p:sp>
        <p:nvSpPr>
          <p:cNvPr id="131" name="You Are Lucky to Be Here"/>
          <p:cNvSpPr txBox="1"/>
          <p:nvPr>
            <p:ph type="title"/>
          </p:nvPr>
        </p:nvSpPr>
        <p:spPr>
          <a:xfrm>
            <a:off x="152400" y="15531"/>
            <a:ext cx="12700000" cy="1587501"/>
          </a:xfrm>
          <a:prstGeom prst="rect">
            <a:avLst/>
          </a:prstGeom>
        </p:spPr>
        <p:txBody>
          <a:bodyPr/>
          <a:lstStyle>
            <a:lvl1pPr defTabSz="473201">
              <a:defRPr sz="8100">
                <a:solidFill>
                  <a:srgbClr val="000080"/>
                </a:solidFill>
              </a:defRPr>
            </a:lvl1pPr>
          </a:lstStyle>
          <a:p>
            <a:pPr/>
            <a:r>
              <a:t>You Are Lucky to Be Here</a:t>
            </a:r>
          </a:p>
        </p:txBody>
      </p:sp>
      <p:pic>
        <p:nvPicPr>
          <p:cNvPr id="132" name="“Continue_down_your_mistaken_path”__2001__A_SPACE_ODYSSEY__1968____The-Solute.jpg" descr="“Continue_down_your_mistaken_path”__2001__A_SPACE_ODYSSEY__1968____The-Solute.jpg"/>
          <p:cNvPicPr>
            <a:picLocks noChangeAspect="1"/>
          </p:cNvPicPr>
          <p:nvPr/>
        </p:nvPicPr>
        <p:blipFill>
          <a:blip r:embed="rId2">
            <a:extLst/>
          </a:blip>
          <a:srcRect l="0" t="0" r="35409" b="0"/>
          <a:stretch>
            <a:fillRect/>
          </a:stretch>
        </p:blipFill>
        <p:spPr>
          <a:xfrm>
            <a:off x="8229934" y="1579989"/>
            <a:ext cx="4605696" cy="788521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We go fast here…"/>
          <p:cNvSpPr txBox="1"/>
          <p:nvPr>
            <p:ph type="body" idx="1"/>
          </p:nvPr>
        </p:nvSpPr>
        <p:spPr>
          <a:xfrm>
            <a:off x="176426" y="1537072"/>
            <a:ext cx="8038246" cy="7767734"/>
          </a:xfrm>
          <a:prstGeom prst="rect">
            <a:avLst/>
          </a:prstGeom>
        </p:spPr>
        <p:txBody>
          <a:bodyPr anchor="t"/>
          <a:lstStyle/>
          <a:p>
            <a:pPr>
              <a:spcBef>
                <a:spcPts val="1800"/>
              </a:spcBef>
              <a:defRPr>
                <a:latin typeface="Times New Roman"/>
                <a:ea typeface="Times New Roman"/>
                <a:cs typeface="Times New Roman"/>
                <a:sym typeface="Times New Roman"/>
              </a:defRPr>
            </a:pPr>
            <a:r>
              <a:t>We go fast here</a:t>
            </a:r>
          </a:p>
          <a:p>
            <a:pPr>
              <a:spcBef>
                <a:spcPts val="1800"/>
              </a:spcBef>
              <a:defRPr>
                <a:latin typeface="Times New Roman"/>
                <a:ea typeface="Times New Roman"/>
                <a:cs typeface="Times New Roman"/>
                <a:sym typeface="Times New Roman"/>
              </a:defRPr>
            </a:pPr>
            <a:r>
              <a:t>We want to teach you a lot of stuff</a:t>
            </a:r>
          </a:p>
          <a:p>
            <a:pPr>
              <a:spcBef>
                <a:spcPts val="1800"/>
              </a:spcBef>
              <a:defRPr>
                <a:latin typeface="Times New Roman"/>
                <a:ea typeface="Times New Roman"/>
                <a:cs typeface="Times New Roman"/>
                <a:sym typeface="Times New Roman"/>
              </a:defRPr>
            </a:pPr>
            <a:r>
              <a:t>You can—and should—handle it</a:t>
            </a:r>
          </a:p>
          <a:p>
            <a:pPr>
              <a:spcBef>
                <a:spcPts val="1800"/>
              </a:spcBef>
              <a:defRPr>
                <a:latin typeface="Times New Roman"/>
                <a:ea typeface="Times New Roman"/>
                <a:cs typeface="Times New Roman"/>
                <a:sym typeface="Times New Roman"/>
              </a:defRPr>
            </a:pPr>
            <a:r>
              <a:t>We are confident you belong here—can take advantage of the opportunities</a:t>
            </a:r>
          </a:p>
          <a:p>
            <a:pPr>
              <a:spcBef>
                <a:spcPts val="1800"/>
              </a:spcBef>
              <a:defRPr>
                <a:latin typeface="Times New Roman"/>
                <a:ea typeface="Times New Roman"/>
                <a:cs typeface="Times New Roman"/>
                <a:sym typeface="Times New Roman"/>
              </a:defRPr>
            </a:pPr>
            <a:r>
              <a:t>We are rarely wrong</a:t>
            </a:r>
          </a:p>
        </p:txBody>
      </p:sp>
      <p:sp>
        <p:nvSpPr>
          <p:cNvPr id="135" name="You Belong Here"/>
          <p:cNvSpPr txBox="1"/>
          <p:nvPr>
            <p:ph type="title"/>
          </p:nvPr>
        </p:nvSpPr>
        <p:spPr>
          <a:xfrm>
            <a:off x="156161" y="1637"/>
            <a:ext cx="12700001" cy="1587501"/>
          </a:xfrm>
          <a:prstGeom prst="rect">
            <a:avLst/>
          </a:prstGeom>
        </p:spPr>
        <p:txBody>
          <a:bodyPr/>
          <a:lstStyle>
            <a:lvl1pPr defTabSz="566674">
              <a:defRPr sz="9700">
                <a:solidFill>
                  <a:srgbClr val="000080"/>
                </a:solidFill>
              </a:defRPr>
            </a:lvl1pPr>
          </a:lstStyle>
          <a:p>
            <a:pPr/>
            <a:r>
              <a:t>You Belong Here</a:t>
            </a:r>
          </a:p>
        </p:txBody>
      </p:sp>
      <p:pic>
        <p:nvPicPr>
          <p:cNvPr id="136" name="“Continue_down_your_mistaken_path”__2001__A_SPACE_ODYSSEY__1968____The-Solute.jpg" descr="“Continue_down_your_mistaken_path”__2001__A_SPACE_ODYSSEY__1968____The-Solute.jpg"/>
          <p:cNvPicPr>
            <a:picLocks noChangeAspect="1"/>
          </p:cNvPicPr>
          <p:nvPr/>
        </p:nvPicPr>
        <p:blipFill>
          <a:blip r:embed="rId2">
            <a:extLst/>
          </a:blip>
          <a:srcRect l="0" t="0" r="35409" b="0"/>
          <a:stretch>
            <a:fillRect/>
          </a:stretch>
        </p:blipFill>
        <p:spPr>
          <a:xfrm>
            <a:off x="8292289" y="1552201"/>
            <a:ext cx="4519314" cy="773732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Liberal education” ≠ “kinda left-wing education” here…"/>
          <p:cNvSpPr txBox="1"/>
          <p:nvPr>
            <p:ph type="body" idx="1"/>
          </p:nvPr>
        </p:nvSpPr>
        <p:spPr>
          <a:xfrm>
            <a:off x="144877" y="1587500"/>
            <a:ext cx="6880043" cy="7620001"/>
          </a:xfrm>
          <a:prstGeom prst="rect">
            <a:avLst/>
          </a:prstGeom>
        </p:spPr>
        <p:txBody>
          <a:bodyPr anchor="t"/>
          <a:lstStyle/>
          <a:p>
            <a:pPr>
              <a:spcBef>
                <a:spcPts val="1800"/>
              </a:spcBef>
              <a:defRPr>
                <a:latin typeface="Times New Roman"/>
                <a:ea typeface="Times New Roman"/>
                <a:cs typeface="Times New Roman"/>
                <a:sym typeface="Times New Roman"/>
              </a:defRPr>
            </a:pPr>
            <a:r>
              <a:t>“Liberal education” ≠ “kinda left-wing education” here</a:t>
            </a:r>
          </a:p>
          <a:p>
            <a:pPr>
              <a:spcBef>
                <a:spcPts val="1800"/>
              </a:spcBef>
              <a:defRPr>
                <a:latin typeface="Times New Roman"/>
                <a:ea typeface="Times New Roman"/>
                <a:cs typeface="Times New Roman"/>
                <a:sym typeface="Times New Roman"/>
              </a:defRPr>
            </a:pPr>
            <a:r>
              <a:t>“Liberal education” here means “appropriate to somebody free”</a:t>
            </a:r>
          </a:p>
          <a:p>
            <a:pPr>
              <a:spcBef>
                <a:spcPts val="1800"/>
              </a:spcBef>
              <a:defRPr>
                <a:latin typeface="Times New Roman"/>
                <a:ea typeface="Times New Roman"/>
                <a:cs typeface="Times New Roman"/>
                <a:sym typeface="Times New Roman"/>
              </a:defRPr>
            </a:pPr>
            <a:r>
              <a:t>Someone with control over their own destiny</a:t>
            </a:r>
          </a:p>
          <a:p>
            <a:pPr>
              <a:spcBef>
                <a:spcPts val="1800"/>
              </a:spcBef>
              <a:defRPr>
                <a:latin typeface="Times New Roman"/>
                <a:ea typeface="Times New Roman"/>
                <a:cs typeface="Times New Roman"/>
                <a:sym typeface="Times New Roman"/>
              </a:defRPr>
            </a:pPr>
            <a:r>
              <a:t>Someone with a share of control over our common destinies</a:t>
            </a:r>
          </a:p>
          <a:p>
            <a:pPr lvl="1">
              <a:spcBef>
                <a:spcPts val="1800"/>
              </a:spcBef>
              <a:defRPr>
                <a:latin typeface="Times New Roman"/>
                <a:ea typeface="Times New Roman"/>
                <a:cs typeface="Times New Roman"/>
                <a:sym typeface="Times New Roman"/>
              </a:defRPr>
            </a:pPr>
            <a:r>
              <a:t>Not a serf, not a cleric, but also not a vassal—not somebody embedded in the system in a fixed place…</a:t>
            </a:r>
          </a:p>
        </p:txBody>
      </p:sp>
      <p:sp>
        <p:nvSpPr>
          <p:cNvPr id="139" name="What Is a “Liberal Education”?"/>
          <p:cNvSpPr txBox="1"/>
          <p:nvPr>
            <p:ph type="title"/>
          </p:nvPr>
        </p:nvSpPr>
        <p:spPr>
          <a:xfrm>
            <a:off x="152400" y="15531"/>
            <a:ext cx="12700000" cy="1587501"/>
          </a:xfrm>
          <a:prstGeom prst="rect">
            <a:avLst/>
          </a:prstGeom>
        </p:spPr>
        <p:txBody>
          <a:bodyPr/>
          <a:lstStyle>
            <a:lvl1pPr defTabSz="391414">
              <a:defRPr sz="6700">
                <a:solidFill>
                  <a:srgbClr val="000080"/>
                </a:solidFill>
              </a:defRPr>
            </a:lvl1pPr>
          </a:lstStyle>
          <a:p>
            <a:pPr/>
            <a:r>
              <a:t>What Is a “Liberal Education”?</a:t>
            </a:r>
          </a:p>
        </p:txBody>
      </p:sp>
      <p:pic>
        <p:nvPicPr>
          <p:cNvPr id="140" name="Image" descr="Image"/>
          <p:cNvPicPr>
            <a:picLocks noChangeAspect="0"/>
          </p:cNvPicPr>
          <p:nvPr/>
        </p:nvPicPr>
        <p:blipFill>
          <a:blip r:embed="rId2">
            <a:extLst/>
          </a:blip>
          <a:stretch>
            <a:fillRect/>
          </a:stretch>
        </p:blipFill>
        <p:spPr>
          <a:xfrm>
            <a:off x="7024919" y="1524000"/>
            <a:ext cx="5827481" cy="76835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omeone with control over their own and a share of control over our common destinies…"/>
          <p:cNvSpPr txBox="1"/>
          <p:nvPr>
            <p:ph type="body" idx="1"/>
          </p:nvPr>
        </p:nvSpPr>
        <p:spPr>
          <a:xfrm>
            <a:off x="144877" y="1587500"/>
            <a:ext cx="6880043" cy="7620001"/>
          </a:xfrm>
          <a:prstGeom prst="rect">
            <a:avLst/>
          </a:prstGeom>
        </p:spPr>
        <p:txBody>
          <a:bodyPr anchor="t"/>
          <a:lstStyle/>
          <a:p>
            <a:pPr>
              <a:spcBef>
                <a:spcPts val="1800"/>
              </a:spcBef>
              <a:defRPr>
                <a:latin typeface="Times New Roman"/>
                <a:ea typeface="Times New Roman"/>
                <a:cs typeface="Times New Roman"/>
                <a:sym typeface="Times New Roman"/>
              </a:defRPr>
            </a:pPr>
            <a:r>
              <a:t>Someone with control over their own and a share of control over our common destinies</a:t>
            </a:r>
          </a:p>
          <a:p>
            <a:pPr lvl="1">
              <a:spcBef>
                <a:spcPts val="1800"/>
              </a:spcBef>
              <a:defRPr>
                <a:latin typeface="Times New Roman"/>
                <a:ea typeface="Times New Roman"/>
                <a:cs typeface="Times New Roman"/>
                <a:sym typeface="Times New Roman"/>
              </a:defRPr>
            </a:pPr>
            <a:r>
              <a:t>Not someone taught a particular skill to do one thing</a:t>
            </a:r>
          </a:p>
          <a:p>
            <a:pPr lvl="1">
              <a:spcBef>
                <a:spcPts val="1800"/>
              </a:spcBef>
              <a:defRPr>
                <a:latin typeface="Times New Roman"/>
                <a:ea typeface="Times New Roman"/>
                <a:cs typeface="Times New Roman"/>
                <a:sym typeface="Times New Roman"/>
              </a:defRPr>
            </a:pPr>
            <a:r>
              <a:t>But, rather, someone whose life will be spent in a wide range of activities</a:t>
            </a:r>
          </a:p>
          <a:p>
            <a:pPr lvl="1">
              <a:spcBef>
                <a:spcPts val="1800"/>
              </a:spcBef>
              <a:defRPr>
                <a:latin typeface="Times New Roman"/>
                <a:ea typeface="Times New Roman"/>
                <a:cs typeface="Times New Roman"/>
                <a:sym typeface="Times New Roman"/>
              </a:defRPr>
            </a:pPr>
            <a:r>
              <a:t>And who thus needs a wide range of knowledge</a:t>
            </a:r>
          </a:p>
        </p:txBody>
      </p:sp>
      <p:sp>
        <p:nvSpPr>
          <p:cNvPr id="143" name="What Is a “Liberal Education”? II"/>
          <p:cNvSpPr txBox="1"/>
          <p:nvPr>
            <p:ph type="title"/>
          </p:nvPr>
        </p:nvSpPr>
        <p:spPr>
          <a:xfrm>
            <a:off x="152400" y="15531"/>
            <a:ext cx="12700000" cy="1587501"/>
          </a:xfrm>
          <a:prstGeom prst="rect">
            <a:avLst/>
          </a:prstGeom>
        </p:spPr>
        <p:txBody>
          <a:bodyPr/>
          <a:lstStyle>
            <a:lvl1pPr defTabSz="368045">
              <a:defRPr sz="6300">
                <a:solidFill>
                  <a:srgbClr val="000080"/>
                </a:solidFill>
              </a:defRPr>
            </a:lvl1pPr>
          </a:lstStyle>
          <a:p>
            <a:pPr/>
            <a:r>
              <a:t>What Is a “Liberal Education”? II</a:t>
            </a:r>
          </a:p>
        </p:txBody>
      </p:sp>
      <p:pic>
        <p:nvPicPr>
          <p:cNvPr id="144" name="Image" descr="Image"/>
          <p:cNvPicPr>
            <a:picLocks noChangeAspect="0"/>
          </p:cNvPicPr>
          <p:nvPr/>
        </p:nvPicPr>
        <p:blipFill>
          <a:blip r:embed="rId2">
            <a:extLst/>
          </a:blip>
          <a:stretch>
            <a:fillRect/>
          </a:stretch>
        </p:blipFill>
        <p:spPr>
          <a:xfrm>
            <a:off x="7024919" y="1524000"/>
            <a:ext cx="5827481" cy="76835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A liberal education is a very valuable thing…"/>
          <p:cNvSpPr txBox="1"/>
          <p:nvPr>
            <p:ph type="body" idx="1"/>
          </p:nvPr>
        </p:nvSpPr>
        <p:spPr>
          <a:xfrm>
            <a:off x="144877" y="1587500"/>
            <a:ext cx="6880043" cy="7620001"/>
          </a:xfrm>
          <a:prstGeom prst="rect">
            <a:avLst/>
          </a:prstGeom>
        </p:spPr>
        <p:txBody>
          <a:bodyPr anchor="t"/>
          <a:lstStyle/>
          <a:p>
            <a:pPr>
              <a:spcBef>
                <a:spcPts val="1800"/>
              </a:spcBef>
              <a:defRPr>
                <a:latin typeface="Times New Roman"/>
                <a:ea typeface="Times New Roman"/>
                <a:cs typeface="Times New Roman"/>
                <a:sym typeface="Times New Roman"/>
              </a:defRPr>
            </a:pPr>
            <a:r>
              <a:t>A liberal education is a very valuable thing</a:t>
            </a:r>
          </a:p>
          <a:p>
            <a:pPr>
              <a:spcBef>
                <a:spcPts val="1800"/>
              </a:spcBef>
              <a:defRPr>
                <a:latin typeface="Times New Roman"/>
                <a:ea typeface="Times New Roman"/>
                <a:cs typeface="Times New Roman"/>
                <a:sym typeface="Times New Roman"/>
              </a:defRPr>
            </a:pPr>
            <a:r>
              <a:t>65% x $40,000 = $26,000/year</a:t>
            </a:r>
          </a:p>
          <a:p>
            <a:pPr>
              <a:spcBef>
                <a:spcPts val="1800"/>
              </a:spcBef>
              <a:defRPr>
                <a:latin typeface="Times New Roman"/>
                <a:ea typeface="Times New Roman"/>
                <a:cs typeface="Times New Roman"/>
                <a:sym typeface="Times New Roman"/>
              </a:defRPr>
            </a:pPr>
            <a:r>
              <a:t>What alternative $200,000 investment gets you 10%/year as a real return?</a:t>
            </a:r>
          </a:p>
          <a:p>
            <a:pPr>
              <a:spcBef>
                <a:spcPts val="1800"/>
              </a:spcBef>
              <a:defRPr>
                <a:latin typeface="Times New Roman"/>
                <a:ea typeface="Times New Roman"/>
                <a:cs typeface="Times New Roman"/>
                <a:sym typeface="Times New Roman"/>
              </a:defRPr>
            </a:pPr>
            <a:r>
              <a:t>If you graduate…</a:t>
            </a:r>
          </a:p>
          <a:p>
            <a:pPr>
              <a:spcBef>
                <a:spcPts val="1800"/>
              </a:spcBef>
              <a:defRPr>
                <a:latin typeface="Times New Roman"/>
                <a:ea typeface="Times New Roman"/>
                <a:cs typeface="Times New Roman"/>
                <a:sym typeface="Times New Roman"/>
              </a:defRPr>
            </a:pPr>
            <a:r>
              <a:t>Plus: freedom, depth of experience…</a:t>
            </a:r>
          </a:p>
        </p:txBody>
      </p:sp>
      <p:sp>
        <p:nvSpPr>
          <p:cNvPr id="147" name="Privileges and Immunities"/>
          <p:cNvSpPr txBox="1"/>
          <p:nvPr>
            <p:ph type="title"/>
          </p:nvPr>
        </p:nvSpPr>
        <p:spPr>
          <a:xfrm>
            <a:off x="152400" y="15531"/>
            <a:ext cx="12700000" cy="1587501"/>
          </a:xfrm>
          <a:prstGeom prst="rect">
            <a:avLst/>
          </a:prstGeom>
        </p:spPr>
        <p:txBody>
          <a:bodyPr/>
          <a:lstStyle>
            <a:lvl1pPr defTabSz="467359">
              <a:defRPr>
                <a:solidFill>
                  <a:srgbClr val="000080"/>
                </a:solidFill>
              </a:defRPr>
            </a:lvl1pPr>
          </a:lstStyle>
          <a:p>
            <a:pPr/>
            <a:r>
              <a:t>Privileges and Immunities</a:t>
            </a:r>
          </a:p>
        </p:txBody>
      </p:sp>
      <p:pic>
        <p:nvPicPr>
          <p:cNvPr id="148" name="Image" descr="Image"/>
          <p:cNvPicPr>
            <a:picLocks noChangeAspect="0"/>
          </p:cNvPicPr>
          <p:nvPr/>
        </p:nvPicPr>
        <p:blipFill>
          <a:blip r:embed="rId2">
            <a:extLst/>
          </a:blip>
          <a:stretch>
            <a:fillRect/>
          </a:stretch>
        </p:blipFill>
        <p:spPr>
          <a:xfrm>
            <a:off x="7024919" y="1524000"/>
            <a:ext cx="5827481" cy="76835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Is This Selection—or Signalling? No. One Example Study"/>
          <p:cNvSpPr txBox="1"/>
          <p:nvPr>
            <p:ph type="title" idx="4294967295"/>
          </p:nvPr>
        </p:nvSpPr>
        <p:spPr>
          <a:xfrm>
            <a:off x="180622" y="-1"/>
            <a:ext cx="12643557" cy="1444979"/>
          </a:xfrm>
          <a:prstGeom prst="rect">
            <a:avLst/>
          </a:prstGeom>
        </p:spPr>
        <p:txBody>
          <a:bodyPr lIns="72248" tIns="72248" rIns="72248" bIns="72248"/>
          <a:lstStyle>
            <a:lvl1pPr marL="33866" indent="-33866" defTabSz="780288">
              <a:defRPr sz="4200">
                <a:solidFill>
                  <a:srgbClr val="000080"/>
                </a:solidFill>
                <a:uFill>
                  <a:solidFill>
                    <a:srgbClr val="000000"/>
                  </a:solidFill>
                </a:uFill>
              </a:defRPr>
            </a:lvl1pPr>
          </a:lstStyle>
          <a:p>
            <a:pPr>
              <a:defRPr b="0"/>
            </a:pPr>
            <a:r>
              <a:rPr b="1"/>
              <a:t>Is This Selection—or Signalling? No. One Example Study</a:t>
            </a:r>
          </a:p>
        </p:txBody>
      </p:sp>
      <p:sp>
        <p:nvSpPr>
          <p:cNvPr id="151" name="UCSC required a 2.8 in Econ 1 &amp; 2 to major back in 2008-12:…"/>
          <p:cNvSpPr txBox="1"/>
          <p:nvPr>
            <p:ph type="body" sz="half" idx="4294967295"/>
          </p:nvPr>
        </p:nvSpPr>
        <p:spPr>
          <a:xfrm>
            <a:off x="180622" y="1444977"/>
            <a:ext cx="3612445" cy="7947379"/>
          </a:xfrm>
          <a:prstGeom prst="rect">
            <a:avLst/>
          </a:prstGeom>
        </p:spPr>
        <p:txBody>
          <a:bodyPr lIns="72248" tIns="72248" rIns="72248" bIns="72248" anchor="t"/>
          <a:lstStyle/>
          <a:p>
            <a:pPr marL="0" indent="0" defTabSz="1300480">
              <a:spcBef>
                <a:spcPts val="800"/>
              </a:spcBef>
              <a:buSzTx/>
              <a:buNone/>
              <a:defRPr b="1" sz="2400">
                <a:uFill>
                  <a:solidFill>
                    <a:srgbClr val="000000"/>
                  </a:solidFill>
                </a:uFill>
                <a:latin typeface="+mj-lt"/>
                <a:ea typeface="+mj-ea"/>
                <a:cs typeface="+mj-cs"/>
                <a:sym typeface="Helvetica"/>
              </a:defRPr>
            </a:pPr>
            <a:r>
              <a:t>UCSC required a 2.8 in Econ 1 &amp; 2 to major back in 2008-12:</a:t>
            </a:r>
          </a:p>
          <a:p>
            <a:pPr marL="304800" indent="-304800" defTabSz="1300480">
              <a:spcBef>
                <a:spcPts val="800"/>
              </a:spcBef>
              <a:buClr>
                <a:srgbClr val="000000"/>
              </a:buClr>
              <a:buSzPct val="100000"/>
              <a:buFont typeface="Arial"/>
              <a:defRPr sz="2400">
                <a:uFill>
                  <a:solidFill>
                    <a:srgbClr val="000000"/>
                  </a:solidFill>
                </a:uFill>
                <a:latin typeface="Times New Roman"/>
                <a:ea typeface="Times New Roman"/>
                <a:cs typeface="Times New Roman"/>
                <a:sym typeface="Times New Roman"/>
              </a:defRPr>
            </a:pPr>
            <a:r>
              <a:t>This is a regression discontinuity study</a:t>
            </a:r>
          </a:p>
          <a:p>
            <a:pPr marL="304800" indent="-304800" defTabSz="1300480">
              <a:spcBef>
                <a:spcPts val="800"/>
              </a:spcBef>
              <a:buClr>
                <a:srgbClr val="000000"/>
              </a:buClr>
              <a:buSzPct val="100000"/>
              <a:buFont typeface="Arial"/>
              <a:defRPr sz="2400">
                <a:uFill>
                  <a:solidFill>
                    <a:srgbClr val="000000"/>
                  </a:solidFill>
                </a:uFill>
                <a:latin typeface="Times New Roman"/>
                <a:ea typeface="Times New Roman"/>
                <a:cs typeface="Times New Roman"/>
                <a:sym typeface="Times New Roman"/>
              </a:defRPr>
            </a:pPr>
            <a:r>
              <a:t>If you got a 2.7 average, you argued your way into the econ major with 37% probability.</a:t>
            </a:r>
          </a:p>
          <a:p>
            <a:pPr marL="304800" indent="-304800" defTabSz="1300480">
              <a:spcBef>
                <a:spcPts val="800"/>
              </a:spcBef>
              <a:buClr>
                <a:srgbClr val="000000"/>
              </a:buClr>
              <a:buSzPct val="100000"/>
              <a:buFont typeface="Arial"/>
              <a:defRPr sz="2400">
                <a:uFill>
                  <a:solidFill>
                    <a:srgbClr val="000000"/>
                  </a:solidFill>
                </a:uFill>
                <a:latin typeface="Times New Roman"/>
                <a:ea typeface="Times New Roman"/>
                <a:cs typeface="Times New Roman"/>
                <a:sym typeface="Times New Roman"/>
              </a:defRPr>
            </a:pPr>
            <a:r>
              <a:t>If you got a 3.0, you majored in econ with 80% probability</a:t>
            </a:r>
          </a:p>
          <a:p>
            <a:pPr marL="304800" indent="-304800" defTabSz="1300480">
              <a:spcBef>
                <a:spcPts val="800"/>
              </a:spcBef>
              <a:buClr>
                <a:srgbClr val="000000"/>
              </a:buClr>
              <a:buSzPct val="100000"/>
              <a:buFont typeface="Arial"/>
              <a:defRPr sz="2400">
                <a:uFill>
                  <a:solidFill>
                    <a:srgbClr val="000000"/>
                  </a:solidFill>
                </a:uFill>
                <a:latin typeface="Times New Roman"/>
                <a:ea typeface="Times New Roman"/>
                <a:cs typeface="Times New Roman"/>
                <a:sym typeface="Times New Roman"/>
              </a:defRPr>
            </a:pPr>
            <a:r>
              <a:t>The wages of those with 3.0 are today higher than the wages of those with 2.7 by $10,000/year</a:t>
            </a:r>
          </a:p>
          <a:p>
            <a:pPr marL="304800" indent="-304800" defTabSz="1300480">
              <a:spcBef>
                <a:spcPts val="800"/>
              </a:spcBef>
              <a:buClr>
                <a:srgbClr val="000000"/>
              </a:buClr>
              <a:buSzPct val="100000"/>
              <a:buFont typeface="Arial"/>
              <a:defRPr sz="2400">
                <a:uFill>
                  <a:solidFill>
                    <a:srgbClr val="000000"/>
                  </a:solidFill>
                </a:uFill>
                <a:latin typeface="Times New Roman"/>
                <a:ea typeface="Times New Roman"/>
                <a:cs typeface="Times New Roman"/>
                <a:sym typeface="Times New Roman"/>
              </a:defRPr>
            </a:pPr>
            <a:r>
              <a:t>10000/(.80-.37) = $23,250/year</a:t>
            </a:r>
          </a:p>
        </p:txBody>
      </p:sp>
      <p:pic>
        <p:nvPicPr>
          <p:cNvPr id="152" name="Image" descr="Image"/>
          <p:cNvPicPr>
            <a:picLocks noChangeAspect="0"/>
          </p:cNvPicPr>
          <p:nvPr/>
        </p:nvPicPr>
        <p:blipFill>
          <a:blip r:embed="rId2">
            <a:extLst/>
          </a:blip>
          <a:stretch>
            <a:fillRect/>
          </a:stretch>
        </p:blipFill>
        <p:spPr>
          <a:xfrm>
            <a:off x="3793066" y="1444977"/>
            <a:ext cx="9031113" cy="7947379"/>
          </a:xfrm>
          <a:prstGeom prst="rect">
            <a:avLst/>
          </a:prstGeom>
          <a:ln w="12700">
            <a:miter lim="400000"/>
          </a:ln>
        </p:spPr>
      </p:pic>
      <p:sp>
        <p:nvSpPr>
          <p:cNvPr id="153" name="Zachary Bleemer and Aashish Mehta &lt;http://zacharybleemer.com/wp-content/uploads/2020/04/Return_to_Economics.pdf&gt;"/>
          <p:cNvSpPr txBox="1"/>
          <p:nvPr/>
        </p:nvSpPr>
        <p:spPr>
          <a:xfrm>
            <a:off x="-1" y="9392355"/>
            <a:ext cx="10173666" cy="350017"/>
          </a:xfrm>
          <a:prstGeom prst="rect">
            <a:avLst/>
          </a:prstGeom>
          <a:ln w="12700">
            <a:miter lim="400000"/>
          </a:ln>
          <a:extLst>
            <a:ext uri="{C572A759-6A51-4108-AA02-DFA0A04FC94B}">
              <ma14:wrappingTextBoxFlag xmlns:ma14="http://schemas.microsoft.com/office/mac/drawingml/2011/main" val="1"/>
            </a:ext>
          </a:extLst>
        </p:spPr>
        <p:txBody>
          <a:bodyPr wrap="none" lIns="65023" tIns="65023" rIns="65023" bIns="65023">
            <a:spAutoFit/>
          </a:bodyPr>
          <a:lstStyle/>
          <a:p>
            <a:pPr algn="l" defTabSz="1300480">
              <a:defRPr sz="1600">
                <a:uFill>
                  <a:solidFill>
                    <a:srgbClr val="000000"/>
                  </a:solidFill>
                </a:uFill>
                <a:latin typeface="Times New Roman"/>
                <a:ea typeface="Times New Roman"/>
                <a:cs typeface="Times New Roman"/>
                <a:sym typeface="Times New Roman"/>
              </a:defRPr>
            </a:pPr>
            <a:r>
              <a:t>Zachary Bleemer and Aashish Mehta &lt;</a:t>
            </a:r>
            <a:r>
              <a:rPr u="sng">
                <a:solidFill>
                  <a:srgbClr val="009999"/>
                </a:solidFill>
                <a:uFill>
                  <a:solidFill>
                    <a:srgbClr val="009999"/>
                  </a:solidFill>
                </a:uFill>
                <a:hlinkClick r:id="rId3" invalidUrl="" action="" tgtFrame="" tooltip="" history="1" highlightClick="0" endSnd="0"/>
              </a:rPr>
              <a:t>http://zacharybleemer.com/wp-content/uploads/2020/04/Return_to_Economics.pdf</a:t>
            </a:r>
            <a:r>
              <a:t>&gt;</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